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72" r:id="rId11"/>
    <p:sldId id="265" r:id="rId12"/>
    <p:sldId id="266" r:id="rId13"/>
    <p:sldId id="267" r:id="rId14"/>
    <p:sldId id="268" r:id="rId15"/>
    <p:sldId id="275" r:id="rId16"/>
    <p:sldId id="269" r:id="rId17"/>
    <p:sldId id="273" r:id="rId18"/>
    <p:sldId id="274" r:id="rId19"/>
    <p:sldId id="270" r:id="rId20"/>
    <p:sldId id="271" r:id="rId21"/>
  </p:sldIdLst>
  <p:sldSz cx="18288000" cy="10287000"/>
  <p:notesSz cx="6797675" cy="9926638"/>
  <p:embeddedFontLst>
    <p:embeddedFont>
      <p:font typeface="Poppins" panose="020B0604020202020204" charset="0"/>
      <p:regular r:id="rId22"/>
    </p:embeddedFont>
    <p:embeddedFont>
      <p:font typeface="Calibri" panose="020F0502020204030204" pitchFamily="34" charset="0"/>
      <p:regular r:id="rId23"/>
      <p:bold r:id="rId24"/>
      <p:italic r:id="rId25"/>
      <p:boldItalic r:id="rId26"/>
    </p:embeddedFont>
    <p:embeddedFont>
      <p:font typeface="Poppins Bold" panose="020B0604020202020204" charset="0"/>
      <p:regular r:id="rId27"/>
    </p:embeddedFont>
    <p:embeddedFont>
      <p:font typeface="Inter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1992" y="-11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14.svg"/><Relationship Id="rId10" Type="http://schemas.openxmlformats.org/officeDocument/2006/relationships/image" Target="../media/image32.svg"/><Relationship Id="rId4" Type="http://schemas.openxmlformats.org/officeDocument/2006/relationships/image" Target="../media/image8.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14.sv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14.pn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14.svg"/><Relationship Id="rId10" Type="http://schemas.openxmlformats.org/officeDocument/2006/relationships/image" Target="../media/image37.svg"/><Relationship Id="rId4" Type="http://schemas.openxmlformats.org/officeDocument/2006/relationships/image" Target="../media/image8.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4.svg"/><Relationship Id="rId10" Type="http://schemas.openxmlformats.org/officeDocument/2006/relationships/image" Target="../media/image18.svg"/><Relationship Id="rId4" Type="http://schemas.openxmlformats.org/officeDocument/2006/relationships/image" Target="../media/image8.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4.svg"/><Relationship Id="rId10" Type="http://schemas.openxmlformats.org/officeDocument/2006/relationships/image" Target="../media/image18.svg"/><Relationship Id="rId4" Type="http://schemas.openxmlformats.org/officeDocument/2006/relationships/image" Target="../media/image8.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svg"/><Relationship Id="rId10" Type="http://schemas.openxmlformats.org/officeDocument/2006/relationships/image" Target="../media/image48.svg"/><Relationship Id="rId4" Type="http://schemas.openxmlformats.org/officeDocument/2006/relationships/image" Target="../media/image8.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svg"/><Relationship Id="rId10" Type="http://schemas.openxmlformats.org/officeDocument/2006/relationships/image" Target="../media/image48.svg"/><Relationship Id="rId4" Type="http://schemas.openxmlformats.org/officeDocument/2006/relationships/image" Target="../media/image8.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4.svg"/><Relationship Id="rId10" Type="http://schemas.openxmlformats.org/officeDocument/2006/relationships/image" Target="../media/image48.svg"/><Relationship Id="rId4" Type="http://schemas.openxmlformats.org/officeDocument/2006/relationships/image" Target="../media/image8.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4.svg"/><Relationship Id="rId3" Type="http://schemas.openxmlformats.org/officeDocument/2006/relationships/image" Target="../media/image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58.svg"/><Relationship Id="rId2" Type="http://schemas.openxmlformats.org/officeDocument/2006/relationships/image" Target="../media/image1.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14.svg"/><Relationship Id="rId15" Type="http://schemas.openxmlformats.org/officeDocument/2006/relationships/image" Target="../media/image56.svg"/><Relationship Id="rId10" Type="http://schemas.openxmlformats.org/officeDocument/2006/relationships/image" Target="../media/image30.png"/><Relationship Id="rId4" Type="http://schemas.openxmlformats.org/officeDocument/2006/relationships/image" Target="../media/image8.png"/><Relationship Id="rId9" Type="http://schemas.openxmlformats.org/officeDocument/2006/relationships/image" Target="../media/image50.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34.png"/><Relationship Id="rId12" Type="http://schemas.openxmlformats.org/officeDocument/2006/relationships/image" Target="../media/image6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6.png"/><Relationship Id="rId5" Type="http://schemas.openxmlformats.org/officeDocument/2006/relationships/image" Target="../media/image4.svg"/><Relationship Id="rId10" Type="http://schemas.openxmlformats.org/officeDocument/2006/relationships/image" Target="../media/image62.svg"/><Relationship Id="rId4" Type="http://schemas.openxmlformats.org/officeDocument/2006/relationships/image" Target="../media/image2.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8.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1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3.png"/><Relationship Id="rId17" Type="http://schemas.openxmlformats.org/officeDocument/2006/relationships/image" Target="../media/image28.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1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3.png"/><Relationship Id="rId17" Type="http://schemas.openxmlformats.org/officeDocument/2006/relationships/image" Target="../media/image28.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4.png"/><Relationship Id="rId12"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4.svg"/><Relationship Id="rId15" Type="http://schemas.openxmlformats.org/officeDocument/2006/relationships/image" Target="../media/image18.gif"/><Relationship Id="rId10" Type="http://schemas.openxmlformats.org/officeDocument/2006/relationships/image" Target="../media/image35.sv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14.svg"/><Relationship Id="rId10" Type="http://schemas.openxmlformats.org/officeDocument/2006/relationships/image" Target="../media/image32.svg"/><Relationship Id="rId4" Type="http://schemas.openxmlformats.org/officeDocument/2006/relationships/image" Target="../media/image8.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4721612">
            <a:off x="5352633" y="1992159"/>
            <a:ext cx="14314219" cy="4992084"/>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1668119" y="-178294"/>
            <a:ext cx="8713725" cy="10562828"/>
            <a:chOff x="0" y="0"/>
            <a:chExt cx="21042033" cy="25507275"/>
          </a:xfrm>
        </p:grpSpPr>
        <p:sp>
          <p:nvSpPr>
            <p:cNvPr id="5" name="Freeform 5"/>
            <p:cNvSpPr/>
            <p:nvPr/>
          </p:nvSpPr>
          <p:spPr>
            <a:xfrm>
              <a:off x="-658495" y="0"/>
              <a:ext cx="21700490" cy="25507339"/>
            </a:xfrm>
            <a:custGeom>
              <a:avLst/>
              <a:gdLst/>
              <a:ahLst/>
              <a:cxnLst/>
              <a:rect l="l" t="t" r="r" b="b"/>
              <a:pathLst>
                <a:path w="21700490" h="25507339">
                  <a:moveTo>
                    <a:pt x="9113774" y="0"/>
                  </a:moveTo>
                  <a:cubicBezTo>
                    <a:pt x="9113774" y="0"/>
                    <a:pt x="10028936" y="4664627"/>
                    <a:pt x="4926584" y="12443699"/>
                  </a:cubicBezTo>
                  <a:cubicBezTo>
                    <a:pt x="0" y="19954847"/>
                    <a:pt x="691769" y="25507339"/>
                    <a:pt x="691769" y="25507339"/>
                  </a:cubicBezTo>
                  <a:lnTo>
                    <a:pt x="21700490" y="25507339"/>
                  </a:lnTo>
                  <a:lnTo>
                    <a:pt x="21700490" y="0"/>
                  </a:lnTo>
                  <a:close/>
                </a:path>
              </a:pathLst>
            </a:custGeom>
            <a:blipFill>
              <a:blip r:embed="rId6"/>
              <a:stretch>
                <a:fillRect l="-79004" r="-39296"/>
              </a:stretch>
            </a:blipFill>
          </p:spPr>
        </p:sp>
      </p:grpSp>
      <p:sp>
        <p:nvSpPr>
          <p:cNvPr id="6" name="Freeform 6"/>
          <p:cNvSpPr/>
          <p:nvPr/>
        </p:nvSpPr>
        <p:spPr>
          <a:xfrm rot="-2967198" flipH="1">
            <a:off x="12833343" y="6101320"/>
            <a:ext cx="10909314" cy="3709167"/>
          </a:xfrm>
          <a:custGeom>
            <a:avLst/>
            <a:gdLst/>
            <a:ahLst/>
            <a:cxnLst/>
            <a:rect l="l" t="t" r="r" b="b"/>
            <a:pathLst>
              <a:path w="10909314" h="3709167">
                <a:moveTo>
                  <a:pt x="10909314" y="0"/>
                </a:moveTo>
                <a:lnTo>
                  <a:pt x="0" y="0"/>
                </a:lnTo>
                <a:lnTo>
                  <a:pt x="0" y="3709167"/>
                </a:lnTo>
                <a:lnTo>
                  <a:pt x="10909314" y="3709167"/>
                </a:lnTo>
                <a:lnTo>
                  <a:pt x="10909314" y="0"/>
                </a:lnTo>
                <a:close/>
              </a:path>
            </a:pathLst>
          </a:custGeom>
          <a:blipFill>
            <a:blip r:embed="rId7">
              <a:alphaModFix amt="77000"/>
              <a:extLst>
                <a:ext uri="{96DAC541-7B7A-43D3-8B79-37D633B846F1}">
                  <asvg:svgBlip xmlns="" xmlns:asvg="http://schemas.microsoft.com/office/drawing/2016/SVG/main" r:embed="rId8"/>
                </a:ext>
              </a:extLst>
            </a:blip>
            <a:stretch>
              <a:fillRect/>
            </a:stretch>
          </a:blipFill>
        </p:spPr>
      </p:sp>
      <p:grpSp>
        <p:nvGrpSpPr>
          <p:cNvPr id="7" name="Group 7"/>
          <p:cNvGrpSpPr/>
          <p:nvPr/>
        </p:nvGrpSpPr>
        <p:grpSpPr>
          <a:xfrm>
            <a:off x="11879951" y="964635"/>
            <a:ext cx="857867" cy="85786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A15"/>
            </a:solidFill>
          </p:spPr>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0" name="Group 10"/>
          <p:cNvGrpSpPr/>
          <p:nvPr/>
        </p:nvGrpSpPr>
        <p:grpSpPr>
          <a:xfrm>
            <a:off x="11365836" y="2244335"/>
            <a:ext cx="604566" cy="6045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1317"/>
            </a:solidFill>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3" name="Group 13"/>
          <p:cNvGrpSpPr/>
          <p:nvPr/>
        </p:nvGrpSpPr>
        <p:grpSpPr>
          <a:xfrm>
            <a:off x="12190926" y="700152"/>
            <a:ext cx="637633" cy="63763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C1317"/>
              </a:solidFill>
              <a:prstDash val="solid"/>
              <a:miter/>
            </a:ln>
          </p:spPr>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6" name="TextBox 16"/>
          <p:cNvSpPr txBox="1"/>
          <p:nvPr/>
        </p:nvSpPr>
        <p:spPr>
          <a:xfrm>
            <a:off x="1034729" y="662863"/>
            <a:ext cx="10331107" cy="1857172"/>
          </a:xfrm>
          <a:prstGeom prst="rect">
            <a:avLst/>
          </a:prstGeom>
        </p:spPr>
        <p:txBody>
          <a:bodyPr lIns="0" tIns="0" rIns="0" bIns="0" rtlCol="0" anchor="t">
            <a:spAutoFit/>
          </a:bodyPr>
          <a:lstStyle/>
          <a:p>
            <a:pPr algn="just">
              <a:lnSpc>
                <a:spcPts val="7094"/>
              </a:lnSpc>
            </a:pPr>
            <a:r>
              <a:rPr lang="en-US" sz="6223" b="1" dirty="0" err="1">
                <a:ln>
                  <a:solidFill>
                    <a:sysClr val="windowText" lastClr="000000"/>
                  </a:solidFill>
                </a:ln>
                <a:solidFill>
                  <a:srgbClr val="F8AA15"/>
                </a:solidFill>
                <a:latin typeface="Poppins Bold"/>
              </a:rPr>
              <a:t>Совместный</a:t>
            </a:r>
            <a:r>
              <a:rPr lang="en-US" sz="6223" b="1" dirty="0">
                <a:ln>
                  <a:solidFill>
                    <a:sysClr val="windowText" lastClr="000000"/>
                  </a:solidFill>
                </a:ln>
                <a:solidFill>
                  <a:srgbClr val="F8AA15"/>
                </a:solidFill>
                <a:latin typeface="Poppins Bold"/>
              </a:rPr>
              <a:t> </a:t>
            </a:r>
            <a:r>
              <a:rPr lang="en-US" sz="6223" b="1" dirty="0" err="1">
                <a:ln>
                  <a:solidFill>
                    <a:sysClr val="windowText" lastClr="000000"/>
                  </a:solidFill>
                </a:ln>
                <a:solidFill>
                  <a:srgbClr val="F8AA15"/>
                </a:solidFill>
                <a:latin typeface="Poppins Bold"/>
              </a:rPr>
              <a:t>семинар</a:t>
            </a:r>
            <a:r>
              <a:rPr lang="en-US" sz="6223" b="1" dirty="0">
                <a:ln>
                  <a:solidFill>
                    <a:sysClr val="windowText" lastClr="000000"/>
                  </a:solidFill>
                </a:ln>
                <a:solidFill>
                  <a:srgbClr val="F8AA15"/>
                </a:solidFill>
                <a:latin typeface="Poppins Bold"/>
              </a:rPr>
              <a:t> </a:t>
            </a:r>
          </a:p>
          <a:p>
            <a:pPr algn="just">
              <a:lnSpc>
                <a:spcPts val="7094"/>
              </a:lnSpc>
            </a:pPr>
            <a:r>
              <a:rPr lang="en-US" sz="6223" b="1" dirty="0" err="1">
                <a:ln>
                  <a:solidFill>
                    <a:sysClr val="windowText" lastClr="000000"/>
                  </a:solidFill>
                </a:ln>
                <a:solidFill>
                  <a:srgbClr val="F8AA15"/>
                </a:solidFill>
                <a:latin typeface="Poppins Bold"/>
              </a:rPr>
              <a:t>по</a:t>
            </a:r>
            <a:r>
              <a:rPr lang="en-US" sz="6223" b="1" dirty="0">
                <a:ln>
                  <a:solidFill>
                    <a:sysClr val="windowText" lastClr="000000"/>
                  </a:solidFill>
                </a:ln>
                <a:solidFill>
                  <a:srgbClr val="F8AA15"/>
                </a:solidFill>
                <a:latin typeface="Poppins Bold"/>
              </a:rPr>
              <a:t> </a:t>
            </a:r>
            <a:r>
              <a:rPr lang="en-US" sz="6223" b="1" dirty="0" err="1">
                <a:ln>
                  <a:solidFill>
                    <a:sysClr val="windowText" lastClr="000000"/>
                  </a:solidFill>
                </a:ln>
                <a:solidFill>
                  <a:srgbClr val="F8AA15"/>
                </a:solidFill>
                <a:latin typeface="Poppins Bold"/>
              </a:rPr>
              <a:t>охране</a:t>
            </a:r>
            <a:r>
              <a:rPr lang="en-US" sz="6223" b="1" dirty="0">
                <a:ln>
                  <a:solidFill>
                    <a:sysClr val="windowText" lastClr="000000"/>
                  </a:solidFill>
                </a:ln>
                <a:solidFill>
                  <a:srgbClr val="F8AA15"/>
                </a:solidFill>
                <a:latin typeface="Poppins Bold"/>
              </a:rPr>
              <a:t> </a:t>
            </a:r>
            <a:r>
              <a:rPr lang="en-US" sz="6223" b="1" dirty="0" err="1">
                <a:ln>
                  <a:solidFill>
                    <a:sysClr val="windowText" lastClr="000000"/>
                  </a:solidFill>
                </a:ln>
                <a:solidFill>
                  <a:srgbClr val="F8AA15"/>
                </a:solidFill>
                <a:latin typeface="Poppins Bold"/>
              </a:rPr>
              <a:t>труда</a:t>
            </a:r>
            <a:endParaRPr lang="en-US" sz="6223" b="1" dirty="0">
              <a:ln>
                <a:solidFill>
                  <a:sysClr val="windowText" lastClr="000000"/>
                </a:solidFill>
              </a:ln>
              <a:solidFill>
                <a:srgbClr val="F8AA15"/>
              </a:solidFill>
              <a:latin typeface="Poppins Bold"/>
            </a:endParaRPr>
          </a:p>
        </p:txBody>
      </p:sp>
      <p:sp>
        <p:nvSpPr>
          <p:cNvPr id="17" name="TextBox 17"/>
          <p:cNvSpPr txBox="1"/>
          <p:nvPr/>
        </p:nvSpPr>
        <p:spPr>
          <a:xfrm>
            <a:off x="1034729" y="2971267"/>
            <a:ext cx="6979151" cy="871525"/>
          </a:xfrm>
          <a:prstGeom prst="rect">
            <a:avLst/>
          </a:prstGeom>
        </p:spPr>
        <p:txBody>
          <a:bodyPr lIns="0" tIns="0" rIns="0" bIns="0" rtlCol="0" anchor="t">
            <a:spAutoFit/>
          </a:bodyPr>
          <a:lstStyle/>
          <a:p>
            <a:pPr>
              <a:lnSpc>
                <a:spcPts val="6410"/>
              </a:lnSpc>
            </a:pPr>
            <a:r>
              <a:rPr lang="en-US" sz="5623">
                <a:solidFill>
                  <a:srgbClr val="020202"/>
                </a:solidFill>
                <a:latin typeface="Poppins Bold"/>
              </a:rPr>
              <a:t>Организаторы</a:t>
            </a:r>
          </a:p>
        </p:txBody>
      </p:sp>
      <p:sp>
        <p:nvSpPr>
          <p:cNvPr id="18" name="TextBox 18"/>
          <p:cNvSpPr txBox="1"/>
          <p:nvPr/>
        </p:nvSpPr>
        <p:spPr>
          <a:xfrm>
            <a:off x="1028700" y="4303550"/>
            <a:ext cx="9085495" cy="4385816"/>
          </a:xfrm>
          <a:prstGeom prst="rect">
            <a:avLst/>
          </a:prstGeom>
        </p:spPr>
        <p:txBody>
          <a:bodyPr lIns="0" tIns="0" rIns="0" bIns="0" rtlCol="0" anchor="t">
            <a:spAutoFit/>
          </a:bodyPr>
          <a:lstStyle/>
          <a:p>
            <a:pPr>
              <a:lnSpc>
                <a:spcPts val="3788"/>
              </a:lnSpc>
            </a:pPr>
            <a:r>
              <a:rPr lang="en-US" sz="3323" dirty="0">
                <a:solidFill>
                  <a:srgbClr val="000000"/>
                </a:solidFill>
                <a:latin typeface="Poppins"/>
                <a:ea typeface="Poppins"/>
              </a:rPr>
              <a:t>🔸 </a:t>
            </a:r>
            <a:r>
              <a:rPr lang="en-US" sz="3323" dirty="0" err="1">
                <a:solidFill>
                  <a:srgbClr val="000000"/>
                </a:solidFill>
                <a:latin typeface="Poppins"/>
                <a:ea typeface="Poppins"/>
              </a:rPr>
              <a:t>Гродненская</a:t>
            </a:r>
            <a:r>
              <a:rPr lang="en-US" sz="3323" dirty="0">
                <a:solidFill>
                  <a:srgbClr val="000000"/>
                </a:solidFill>
                <a:latin typeface="Poppins"/>
                <a:ea typeface="Poppins"/>
              </a:rPr>
              <a:t> </a:t>
            </a:r>
            <a:r>
              <a:rPr lang="en-US" sz="3323" dirty="0" err="1">
                <a:solidFill>
                  <a:srgbClr val="000000"/>
                </a:solidFill>
                <a:latin typeface="Poppins"/>
                <a:ea typeface="Poppins"/>
              </a:rPr>
              <a:t>областная</a:t>
            </a:r>
            <a:r>
              <a:rPr lang="en-US" sz="3323" dirty="0">
                <a:solidFill>
                  <a:srgbClr val="000000"/>
                </a:solidFill>
                <a:latin typeface="Poppins"/>
                <a:ea typeface="Poppins"/>
              </a:rPr>
              <a:t> </a:t>
            </a:r>
            <a:r>
              <a:rPr lang="en-US" sz="3323" dirty="0" err="1">
                <a:solidFill>
                  <a:srgbClr val="000000"/>
                </a:solidFill>
                <a:latin typeface="Poppins"/>
                <a:ea typeface="Poppins"/>
              </a:rPr>
              <a:t>организация</a:t>
            </a:r>
            <a:r>
              <a:rPr lang="en-US" sz="3323" dirty="0">
                <a:solidFill>
                  <a:srgbClr val="000000"/>
                </a:solidFill>
                <a:latin typeface="Poppins"/>
                <a:ea typeface="Poppins"/>
              </a:rPr>
              <a:t> </a:t>
            </a:r>
            <a:r>
              <a:rPr lang="en-US" sz="3323" dirty="0" err="1">
                <a:solidFill>
                  <a:srgbClr val="000000"/>
                </a:solidFill>
                <a:latin typeface="Poppins"/>
                <a:ea typeface="Poppins"/>
              </a:rPr>
              <a:t>белорусского</a:t>
            </a:r>
            <a:r>
              <a:rPr lang="en-US" sz="3323" dirty="0">
                <a:solidFill>
                  <a:srgbClr val="000000"/>
                </a:solidFill>
                <a:latin typeface="Poppins"/>
                <a:ea typeface="Poppins"/>
              </a:rPr>
              <a:t> </a:t>
            </a:r>
            <a:r>
              <a:rPr lang="en-US" sz="3323" dirty="0" err="1">
                <a:solidFill>
                  <a:srgbClr val="000000"/>
                </a:solidFill>
                <a:latin typeface="Poppins"/>
                <a:ea typeface="Poppins"/>
              </a:rPr>
              <a:t>профсоюза</a:t>
            </a:r>
            <a:r>
              <a:rPr lang="en-US" sz="3323" dirty="0">
                <a:solidFill>
                  <a:srgbClr val="000000"/>
                </a:solidFill>
                <a:latin typeface="Poppins"/>
                <a:ea typeface="Poppins"/>
              </a:rPr>
              <a:t> </a:t>
            </a:r>
            <a:r>
              <a:rPr lang="en-US" sz="3323" dirty="0" err="1">
                <a:solidFill>
                  <a:srgbClr val="000000"/>
                </a:solidFill>
                <a:latin typeface="Poppins"/>
                <a:ea typeface="Poppins"/>
              </a:rPr>
              <a:t>работников</a:t>
            </a:r>
            <a:r>
              <a:rPr lang="en-US" sz="3323" dirty="0">
                <a:solidFill>
                  <a:srgbClr val="000000"/>
                </a:solidFill>
                <a:latin typeface="Poppins"/>
                <a:ea typeface="Poppins"/>
              </a:rPr>
              <a:t> </a:t>
            </a:r>
            <a:r>
              <a:rPr lang="en-US" sz="3323" dirty="0" err="1">
                <a:solidFill>
                  <a:srgbClr val="000000"/>
                </a:solidFill>
                <a:latin typeface="Poppins"/>
                <a:ea typeface="Poppins"/>
              </a:rPr>
              <a:t>культуры</a:t>
            </a:r>
            <a:r>
              <a:rPr lang="en-US" sz="3323" dirty="0">
                <a:solidFill>
                  <a:srgbClr val="000000"/>
                </a:solidFill>
                <a:latin typeface="Poppins"/>
                <a:ea typeface="Poppins"/>
              </a:rPr>
              <a:t>, </a:t>
            </a:r>
            <a:r>
              <a:rPr lang="en-US" sz="3323" dirty="0" err="1">
                <a:solidFill>
                  <a:srgbClr val="000000"/>
                </a:solidFill>
                <a:latin typeface="Poppins"/>
                <a:ea typeface="Poppins"/>
              </a:rPr>
              <a:t>информации</a:t>
            </a:r>
            <a:r>
              <a:rPr lang="en-US" sz="3323" dirty="0">
                <a:solidFill>
                  <a:srgbClr val="000000"/>
                </a:solidFill>
                <a:latin typeface="Poppins"/>
                <a:ea typeface="Poppins"/>
              </a:rPr>
              <a:t>, </a:t>
            </a:r>
            <a:r>
              <a:rPr lang="en-US" sz="3323" dirty="0" err="1">
                <a:solidFill>
                  <a:srgbClr val="000000"/>
                </a:solidFill>
                <a:latin typeface="Poppins"/>
                <a:ea typeface="Poppins"/>
              </a:rPr>
              <a:t>спорта</a:t>
            </a:r>
            <a:r>
              <a:rPr lang="en-US" sz="3323" dirty="0">
                <a:solidFill>
                  <a:srgbClr val="000000"/>
                </a:solidFill>
                <a:latin typeface="Poppins"/>
                <a:ea typeface="Poppins"/>
              </a:rPr>
              <a:t> и </a:t>
            </a:r>
            <a:r>
              <a:rPr lang="en-US" sz="3323" dirty="0" err="1">
                <a:solidFill>
                  <a:srgbClr val="000000"/>
                </a:solidFill>
                <a:latin typeface="Poppins"/>
                <a:ea typeface="Poppins"/>
              </a:rPr>
              <a:t>туризма</a:t>
            </a:r>
            <a:r>
              <a:rPr lang="en-US" sz="3323" dirty="0">
                <a:solidFill>
                  <a:srgbClr val="000000"/>
                </a:solidFill>
                <a:latin typeface="Poppins"/>
                <a:ea typeface="Poppins"/>
              </a:rPr>
              <a:t> </a:t>
            </a:r>
          </a:p>
          <a:p>
            <a:pPr>
              <a:lnSpc>
                <a:spcPts val="3788"/>
              </a:lnSpc>
            </a:pPr>
            <a:endParaRPr lang="en-US" sz="3323" dirty="0">
              <a:solidFill>
                <a:srgbClr val="000000"/>
              </a:solidFill>
              <a:latin typeface="Poppins"/>
              <a:ea typeface="Poppins"/>
            </a:endParaRPr>
          </a:p>
          <a:p>
            <a:pPr>
              <a:lnSpc>
                <a:spcPts val="3788"/>
              </a:lnSpc>
            </a:pPr>
            <a:r>
              <a:rPr lang="en-US" sz="3323" dirty="0">
                <a:solidFill>
                  <a:srgbClr val="000000"/>
                </a:solidFill>
                <a:latin typeface="Poppins"/>
                <a:ea typeface="Poppins"/>
              </a:rPr>
              <a:t> 🔸 </a:t>
            </a:r>
            <a:r>
              <a:rPr lang="en-US" sz="3323" dirty="0" err="1">
                <a:solidFill>
                  <a:srgbClr val="000000"/>
                </a:solidFill>
                <a:latin typeface="Poppins"/>
                <a:ea typeface="Poppins"/>
              </a:rPr>
              <a:t>Управление</a:t>
            </a:r>
            <a:r>
              <a:rPr lang="en-US" sz="3323" dirty="0">
                <a:solidFill>
                  <a:srgbClr val="000000"/>
                </a:solidFill>
                <a:latin typeface="Poppins"/>
                <a:ea typeface="Poppins"/>
              </a:rPr>
              <a:t> </a:t>
            </a:r>
            <a:r>
              <a:rPr lang="en-US" sz="3323" dirty="0" err="1">
                <a:solidFill>
                  <a:srgbClr val="000000"/>
                </a:solidFill>
                <a:latin typeface="Poppins"/>
                <a:ea typeface="Poppins"/>
              </a:rPr>
              <a:t>культуры</a:t>
            </a:r>
            <a:r>
              <a:rPr lang="en-US" sz="3323" dirty="0">
                <a:solidFill>
                  <a:srgbClr val="000000"/>
                </a:solidFill>
                <a:latin typeface="Poppins"/>
                <a:ea typeface="Poppins"/>
              </a:rPr>
              <a:t> </a:t>
            </a:r>
            <a:r>
              <a:rPr lang="ru-RU" sz="3323" dirty="0" err="1">
                <a:solidFill>
                  <a:srgbClr val="000000"/>
                </a:solidFill>
                <a:latin typeface="Poppins"/>
                <a:ea typeface="Poppins"/>
              </a:rPr>
              <a:t>Г</a:t>
            </a:r>
            <a:r>
              <a:rPr lang="en-US" sz="3323" dirty="0" err="1" smtClean="0">
                <a:solidFill>
                  <a:srgbClr val="000000"/>
                </a:solidFill>
                <a:latin typeface="Poppins"/>
                <a:ea typeface="Poppins"/>
              </a:rPr>
              <a:t>родненского</a:t>
            </a:r>
            <a:r>
              <a:rPr lang="en-US" sz="3323" dirty="0" smtClean="0">
                <a:solidFill>
                  <a:srgbClr val="000000"/>
                </a:solidFill>
                <a:latin typeface="Poppins"/>
                <a:ea typeface="Poppins"/>
              </a:rPr>
              <a:t> </a:t>
            </a:r>
            <a:r>
              <a:rPr lang="en-US" sz="3323" dirty="0" err="1">
                <a:solidFill>
                  <a:srgbClr val="000000"/>
                </a:solidFill>
                <a:latin typeface="Poppins"/>
                <a:ea typeface="Poppins"/>
              </a:rPr>
              <a:t>облисполкома</a:t>
            </a:r>
            <a:endParaRPr lang="en-US" sz="3323" dirty="0">
              <a:solidFill>
                <a:srgbClr val="000000"/>
              </a:solidFill>
              <a:latin typeface="Poppins"/>
              <a:ea typeface="Poppins"/>
            </a:endParaRPr>
          </a:p>
          <a:p>
            <a:pPr>
              <a:lnSpc>
                <a:spcPts val="3788"/>
              </a:lnSpc>
            </a:pPr>
            <a:endParaRPr lang="en-US" sz="3323" dirty="0">
              <a:solidFill>
                <a:srgbClr val="000000"/>
              </a:solidFill>
              <a:latin typeface="Poppins"/>
              <a:ea typeface="Poppins"/>
            </a:endParaRPr>
          </a:p>
          <a:p>
            <a:pPr>
              <a:lnSpc>
                <a:spcPts val="3788"/>
              </a:lnSpc>
            </a:pPr>
            <a:r>
              <a:rPr lang="en-US" sz="3323" dirty="0">
                <a:solidFill>
                  <a:srgbClr val="000000"/>
                </a:solidFill>
                <a:latin typeface="Poppins"/>
                <a:ea typeface="Poppins"/>
              </a:rPr>
              <a:t> 🔸 </a:t>
            </a:r>
            <a:r>
              <a:rPr lang="en-US" sz="3323" dirty="0" err="1">
                <a:solidFill>
                  <a:srgbClr val="000000"/>
                </a:solidFill>
                <a:latin typeface="Poppins"/>
                <a:ea typeface="Poppins"/>
              </a:rPr>
              <a:t>Управление</a:t>
            </a:r>
            <a:r>
              <a:rPr lang="en-US" sz="3323" dirty="0">
                <a:solidFill>
                  <a:srgbClr val="000000"/>
                </a:solidFill>
                <a:latin typeface="Poppins"/>
                <a:ea typeface="Poppins"/>
              </a:rPr>
              <a:t> </a:t>
            </a:r>
            <a:r>
              <a:rPr lang="en-US" sz="3323" dirty="0" err="1">
                <a:solidFill>
                  <a:srgbClr val="000000"/>
                </a:solidFill>
                <a:latin typeface="Poppins"/>
                <a:ea typeface="Poppins"/>
              </a:rPr>
              <a:t>спорта</a:t>
            </a:r>
            <a:r>
              <a:rPr lang="en-US" sz="3323" dirty="0">
                <a:solidFill>
                  <a:srgbClr val="000000"/>
                </a:solidFill>
                <a:latin typeface="Poppins"/>
                <a:ea typeface="Poppins"/>
              </a:rPr>
              <a:t> и </a:t>
            </a:r>
            <a:r>
              <a:rPr lang="en-US" sz="3323" dirty="0" err="1">
                <a:solidFill>
                  <a:srgbClr val="000000"/>
                </a:solidFill>
                <a:latin typeface="Poppins"/>
                <a:ea typeface="Poppins"/>
              </a:rPr>
              <a:t>туризма</a:t>
            </a:r>
            <a:r>
              <a:rPr lang="en-US" sz="3323" dirty="0">
                <a:solidFill>
                  <a:srgbClr val="000000"/>
                </a:solidFill>
                <a:latin typeface="Poppins"/>
                <a:ea typeface="Poppins"/>
              </a:rPr>
              <a:t> </a:t>
            </a:r>
            <a:r>
              <a:rPr lang="ru-RU" sz="3323" dirty="0" err="1">
                <a:solidFill>
                  <a:srgbClr val="000000"/>
                </a:solidFill>
                <a:latin typeface="Poppins"/>
                <a:ea typeface="Poppins"/>
              </a:rPr>
              <a:t>Г</a:t>
            </a:r>
            <a:r>
              <a:rPr lang="en-US" sz="3323" smtClean="0">
                <a:solidFill>
                  <a:srgbClr val="000000"/>
                </a:solidFill>
                <a:latin typeface="Poppins"/>
                <a:ea typeface="Poppins"/>
              </a:rPr>
              <a:t>родненского</a:t>
            </a:r>
            <a:r>
              <a:rPr lang="en-US" sz="3323" dirty="0" smtClean="0">
                <a:solidFill>
                  <a:srgbClr val="000000"/>
                </a:solidFill>
                <a:latin typeface="Poppins"/>
                <a:ea typeface="Poppins"/>
              </a:rPr>
              <a:t> </a:t>
            </a:r>
            <a:r>
              <a:rPr lang="en-US" sz="3323" dirty="0" err="1">
                <a:solidFill>
                  <a:srgbClr val="000000"/>
                </a:solidFill>
                <a:latin typeface="Poppins"/>
                <a:ea typeface="Poppins"/>
              </a:rPr>
              <a:t>облисполкома</a:t>
            </a:r>
            <a:endParaRPr lang="en-US" sz="3323" dirty="0">
              <a:solidFill>
                <a:srgbClr val="000000"/>
              </a:solidFill>
              <a:latin typeface="Poppins"/>
              <a:ea typeface="Poppins"/>
            </a:endParaRPr>
          </a:p>
        </p:txBody>
      </p:sp>
      <p:sp>
        <p:nvSpPr>
          <p:cNvPr id="19" name="Freeform 19"/>
          <p:cNvSpPr/>
          <p:nvPr/>
        </p:nvSpPr>
        <p:spPr>
          <a:xfrm>
            <a:off x="543406" y="8955868"/>
            <a:ext cx="1064058" cy="1052628"/>
          </a:xfrm>
          <a:custGeom>
            <a:avLst/>
            <a:gdLst/>
            <a:ahLst/>
            <a:cxnLst/>
            <a:rect l="l" t="t" r="r" b="b"/>
            <a:pathLst>
              <a:path w="1064058" h="1052628">
                <a:moveTo>
                  <a:pt x="0" y="0"/>
                </a:moveTo>
                <a:lnTo>
                  <a:pt x="1064058" y="0"/>
                </a:lnTo>
                <a:lnTo>
                  <a:pt x="1064058" y="1052627"/>
                </a:lnTo>
                <a:lnTo>
                  <a:pt x="0" y="1052627"/>
                </a:lnTo>
                <a:lnTo>
                  <a:pt x="0" y="0"/>
                </a:lnTo>
                <a:close/>
              </a:path>
            </a:pathLst>
          </a:custGeom>
          <a:blipFill>
            <a:blip r:embed="rId9"/>
            <a:stretch>
              <a:fillRect/>
            </a:stretch>
          </a:blipFill>
        </p:spPr>
      </p:sp>
      <p:sp>
        <p:nvSpPr>
          <p:cNvPr id="20" name="TextBox 20"/>
          <p:cNvSpPr txBox="1"/>
          <p:nvPr/>
        </p:nvSpPr>
        <p:spPr>
          <a:xfrm>
            <a:off x="1754617" y="9331620"/>
            <a:ext cx="3261584"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6" y="-552100"/>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sp>
        <p:nvSpPr>
          <p:cNvPr id="15" name="Freeform 15"/>
          <p:cNvSpPr/>
          <p:nvPr/>
        </p:nvSpPr>
        <p:spPr>
          <a:xfrm>
            <a:off x="-1187569" y="3842269"/>
            <a:ext cx="3670051" cy="3670051"/>
          </a:xfrm>
          <a:custGeom>
            <a:avLst/>
            <a:gdLst/>
            <a:ahLst/>
            <a:cxnLst/>
            <a:rect l="l" t="t" r="r" b="b"/>
            <a:pathLst>
              <a:path w="3670051" h="3670051">
                <a:moveTo>
                  <a:pt x="0" y="0"/>
                </a:moveTo>
                <a:lnTo>
                  <a:pt x="3670052" y="0"/>
                </a:lnTo>
                <a:lnTo>
                  <a:pt x="3670052" y="3670051"/>
                </a:lnTo>
                <a:lnTo>
                  <a:pt x="0" y="36700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Freeform 16"/>
          <p:cNvSpPr/>
          <p:nvPr/>
        </p:nvSpPr>
        <p:spPr>
          <a:xfrm>
            <a:off x="-917842" y="4111995"/>
            <a:ext cx="3130599" cy="3130599"/>
          </a:xfrm>
          <a:custGeom>
            <a:avLst/>
            <a:gdLst/>
            <a:ahLst/>
            <a:cxnLst/>
            <a:rect l="l" t="t" r="r" b="b"/>
            <a:pathLst>
              <a:path w="3130599" h="3130599">
                <a:moveTo>
                  <a:pt x="0" y="0"/>
                </a:moveTo>
                <a:lnTo>
                  <a:pt x="3130599" y="0"/>
                </a:lnTo>
                <a:lnTo>
                  <a:pt x="3130599" y="3130599"/>
                </a:lnTo>
                <a:lnTo>
                  <a:pt x="0" y="313059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40" name="Freeform 40"/>
          <p:cNvSpPr/>
          <p:nvPr/>
        </p:nvSpPr>
        <p:spPr>
          <a:xfrm>
            <a:off x="0" y="4752895"/>
            <a:ext cx="1915853" cy="1848798"/>
          </a:xfrm>
          <a:custGeom>
            <a:avLst/>
            <a:gdLst/>
            <a:ahLst/>
            <a:cxnLst/>
            <a:rect l="l" t="t" r="r" b="b"/>
            <a:pathLst>
              <a:path w="1915853" h="1848798">
                <a:moveTo>
                  <a:pt x="0" y="0"/>
                </a:moveTo>
                <a:lnTo>
                  <a:pt x="1915853" y="0"/>
                </a:lnTo>
                <a:lnTo>
                  <a:pt x="1915853" y="1848798"/>
                </a:lnTo>
                <a:lnTo>
                  <a:pt x="0" y="1848798"/>
                </a:lnTo>
                <a:lnTo>
                  <a:pt x="0" y="0"/>
                </a:lnTo>
                <a:close/>
              </a:path>
            </a:pathLst>
          </a:custGeom>
          <a:blipFill>
            <a:blip r:embed="rId11"/>
            <a:stretch>
              <a:fillRect/>
            </a:stretch>
          </a:blipFill>
        </p:spPr>
      </p:sp>
      <p:sp>
        <p:nvSpPr>
          <p:cNvPr id="41" name="TextBox 41"/>
          <p:cNvSpPr txBox="1"/>
          <p:nvPr/>
        </p:nvSpPr>
        <p:spPr>
          <a:xfrm>
            <a:off x="13681393" y="9261794"/>
            <a:ext cx="2610292" cy="301123"/>
          </a:xfrm>
          <a:prstGeom prst="rect">
            <a:avLst/>
          </a:prstGeom>
        </p:spPr>
        <p:txBody>
          <a:bodyPr lIns="0" tIns="0" rIns="0" bIns="0" rtlCol="0" anchor="t">
            <a:spAutoFit/>
          </a:bodyPr>
          <a:lstStyle/>
          <a:p>
            <a:pPr marL="0" marR="0" lvl="0" indent="0" algn="l" defTabSz="914400" rtl="0" eaLnBrk="1" fontAlgn="auto" latinLnBrk="0" hangingPunct="1">
              <a:lnSpc>
                <a:spcPts val="2299"/>
              </a:lnSpc>
              <a:spcBef>
                <a:spcPts val="0"/>
              </a:spcBef>
              <a:spcAft>
                <a:spcPts val="0"/>
              </a:spcAft>
              <a:buClrTx/>
              <a:buSzTx/>
              <a:buFontTx/>
              <a:buNone/>
              <a:tabLst/>
              <a:defRPr/>
            </a:pPr>
            <a:r>
              <a:rPr kumimoji="0" lang="en-US" sz="2017" b="0" i="0" u="none" strike="noStrike" kern="1200" cap="none" spc="0" normalizeH="0" baseline="0" noProof="0">
                <a:ln>
                  <a:noFill/>
                </a:ln>
                <a:solidFill>
                  <a:srgbClr val="000000"/>
                </a:solidFill>
                <a:effectLst/>
                <a:uLnTx/>
                <a:uFillTx/>
                <a:latin typeface="Poppins"/>
                <a:ea typeface="+mn-ea"/>
                <a:cs typeface="+mn-cs"/>
              </a:rPr>
              <a:t>profkult-grodno.by</a:t>
            </a:r>
          </a:p>
        </p:txBody>
      </p:sp>
      <p:sp>
        <p:nvSpPr>
          <p:cNvPr id="42" name="TextBox 42"/>
          <p:cNvSpPr txBox="1"/>
          <p:nvPr/>
        </p:nvSpPr>
        <p:spPr>
          <a:xfrm>
            <a:off x="4419600" y="1496589"/>
            <a:ext cx="12218735" cy="384721"/>
          </a:xfrm>
          <a:prstGeom prst="rect">
            <a:avLst/>
          </a:prstGeom>
        </p:spPr>
        <p:txBody>
          <a:bodyPr wrap="square" lIns="0" tIns="0" rIns="0" bIns="0" rtlCol="0" anchor="t">
            <a:spAutoFit/>
          </a:bodyPr>
          <a:lstStyle/>
          <a:p>
            <a:pPr marL="0" marR="0" lvl="0" indent="0" algn="l" defTabSz="914400" rtl="0" eaLnBrk="1" fontAlgn="auto" latinLnBrk="0" hangingPunct="1">
              <a:lnSpc>
                <a:spcPts val="3005"/>
              </a:lnSpc>
              <a:spcBef>
                <a:spcPts val="0"/>
              </a:spcBef>
              <a:spcAft>
                <a:spcPts val="0"/>
              </a:spcAft>
              <a:buClrTx/>
              <a:buSzTx/>
              <a:buFontTx/>
              <a:buNone/>
              <a:tabLst/>
              <a:defRPr/>
            </a:pPr>
            <a:r>
              <a:rPr kumimoji="0" lang="ru-RU" sz="2800" b="1" i="0" u="none" strike="noStrike" kern="1200" cap="none" spc="64" normalizeH="0" baseline="0" noProof="0" dirty="0" smtClean="0">
                <a:ln>
                  <a:noFill/>
                </a:ln>
                <a:solidFill>
                  <a:srgbClr val="000000"/>
                </a:solidFill>
                <a:effectLst/>
                <a:uLnTx/>
                <a:uFillTx/>
                <a:latin typeface="Poppins Bold"/>
                <a:ea typeface="+mn-ea"/>
                <a:cs typeface="+mn-cs"/>
              </a:rPr>
              <a:t>  ЧТО БУДЕТ, ЕСЛИ спец. ОДЕЖДЫ НЕ БУДЕТ ??? </a:t>
            </a:r>
            <a:endParaRPr kumimoji="0" lang="en-US" sz="2800" b="1" i="0" u="none" strike="noStrike" kern="1200" cap="none" spc="64" normalizeH="0" baseline="0" noProof="0" dirty="0">
              <a:ln>
                <a:noFill/>
              </a:ln>
              <a:solidFill>
                <a:srgbClr val="000000"/>
              </a:solidFill>
              <a:effectLst/>
              <a:uLnTx/>
              <a:uFillTx/>
              <a:latin typeface="Poppins Bold"/>
              <a:ea typeface="+mn-ea"/>
              <a:cs typeface="+mn-cs"/>
            </a:endParaRPr>
          </a:p>
        </p:txBody>
      </p:sp>
      <p:sp>
        <p:nvSpPr>
          <p:cNvPr id="45" name="TextBox 45"/>
          <p:cNvSpPr txBox="1"/>
          <p:nvPr/>
        </p:nvSpPr>
        <p:spPr>
          <a:xfrm>
            <a:off x="3733800" y="3193405"/>
            <a:ext cx="14133778" cy="3908762"/>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000" b="1" i="0" u="none" strike="noStrike" kern="1200" cap="none" spc="64" normalizeH="0" baseline="0" noProof="0" dirty="0">
                <a:ln>
                  <a:noFill/>
                </a:ln>
                <a:solidFill>
                  <a:srgbClr val="000000"/>
                </a:solidFill>
                <a:effectLst/>
                <a:uLnTx/>
                <a:uFillTx/>
                <a:latin typeface="Poppins Bold"/>
                <a:ea typeface="+mn-ea"/>
                <a:cs typeface="+mn-cs"/>
              </a:rPr>
              <a:t>НАРУШЕНИЕ ДОЛЖНОСТНЫМ ИЛИ ИНЫМ УПОЛНОМОЧЕННЫМ ЛИЦОМ РАБОТОДАТЕЛЯ ИЛИ ИНДИВИДУАЛЬНЫМ </a:t>
            </a:r>
            <a:r>
              <a:rPr kumimoji="0" lang="en-US" sz="4000" b="1" i="0" u="none" strike="noStrike" kern="1200" cap="none" spc="64" normalizeH="0" baseline="0" noProof="0" dirty="0" smtClean="0">
                <a:ln>
                  <a:noFill/>
                </a:ln>
                <a:solidFill>
                  <a:srgbClr val="000000"/>
                </a:solidFill>
                <a:effectLst/>
                <a:uLnTx/>
                <a:uFillTx/>
                <a:latin typeface="Poppins Bold"/>
                <a:ea typeface="+mn-ea"/>
                <a:cs typeface="+mn-cs"/>
              </a:rPr>
              <a:t>ПРЕДПРИНИМАТЕЛЕМ </a:t>
            </a:r>
            <a:r>
              <a:rPr kumimoji="0" lang="en-US" sz="4000" b="1" i="0" u="none" strike="noStrike" kern="1200" cap="none" spc="64" normalizeH="0" baseline="0" noProof="0" dirty="0">
                <a:ln>
                  <a:noFill/>
                </a:ln>
                <a:solidFill>
                  <a:srgbClr val="000000"/>
                </a:solidFill>
                <a:effectLst/>
                <a:uLnTx/>
                <a:uFillTx/>
                <a:latin typeface="Poppins Bold"/>
                <a:ea typeface="+mn-ea"/>
                <a:cs typeface="+mn-cs"/>
              </a:rPr>
              <a:t>ОБЯЗАТЕЛЬНЫХ ДЛЯ СОБЛЮДЕНИЯ ТРЕБОВАНИЙ ПО ОХРАНЕ ТРУДА ВЛЕЧЕТ НАЛОЖЕНИЕ ШТРАФА В РАЗМЕРЕ </a:t>
            </a:r>
            <a:r>
              <a:rPr kumimoji="0" lang="en-US" sz="5400" b="1" i="0" u="none" strike="noStrike" kern="1200" cap="none" spc="64" normalizeH="0" baseline="0" noProof="0" dirty="0">
                <a:ln>
                  <a:noFill/>
                </a:ln>
                <a:solidFill>
                  <a:srgbClr val="000000"/>
                </a:solidFill>
                <a:effectLst/>
                <a:uLnTx/>
                <a:uFillTx/>
                <a:latin typeface="Poppins Bold"/>
                <a:ea typeface="+mn-ea"/>
                <a:cs typeface="+mn-cs"/>
              </a:rPr>
              <a:t>ОТ 5 ДО 40 БАЗОВЫХ ВЕЛИЧИН.</a:t>
            </a:r>
          </a:p>
        </p:txBody>
      </p:sp>
    </p:spTree>
    <p:extLst>
      <p:ext uri="{BB962C8B-B14F-4D97-AF65-F5344CB8AC3E}">
        <p14:creationId xmlns:p14="http://schemas.microsoft.com/office/powerpoint/2010/main" val="2020744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24043" y="4118024"/>
            <a:ext cx="3040243" cy="3911968"/>
            <a:chOff x="0" y="0"/>
            <a:chExt cx="7437611" cy="9570190"/>
          </a:xfrm>
        </p:grpSpPr>
        <p:sp>
          <p:nvSpPr>
            <p:cNvPr id="15" name="Freeform 15"/>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sp>
        <p:sp>
          <p:nvSpPr>
            <p:cNvPr id="16" name="Freeform 16"/>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sp>
      </p:grpSp>
      <p:grpSp>
        <p:nvGrpSpPr>
          <p:cNvPr id="17" name="Group 17"/>
          <p:cNvGrpSpPr/>
          <p:nvPr/>
        </p:nvGrpSpPr>
        <p:grpSpPr>
          <a:xfrm>
            <a:off x="4293825" y="4118024"/>
            <a:ext cx="3040243" cy="3911968"/>
            <a:chOff x="0" y="0"/>
            <a:chExt cx="7437611" cy="9570190"/>
          </a:xfrm>
        </p:grpSpPr>
        <p:sp>
          <p:nvSpPr>
            <p:cNvPr id="18" name="Freeform 18"/>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sp>
        <p:sp>
          <p:nvSpPr>
            <p:cNvPr id="19" name="Freeform 19"/>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sp>
      </p:grpSp>
      <p:grpSp>
        <p:nvGrpSpPr>
          <p:cNvPr id="20" name="Group 20"/>
          <p:cNvGrpSpPr/>
          <p:nvPr/>
        </p:nvGrpSpPr>
        <p:grpSpPr>
          <a:xfrm>
            <a:off x="924043" y="2439455"/>
            <a:ext cx="3040243" cy="1140256"/>
            <a:chOff x="0" y="0"/>
            <a:chExt cx="6577418" cy="2466889"/>
          </a:xfrm>
        </p:grpSpPr>
        <p:sp>
          <p:nvSpPr>
            <p:cNvPr id="21" name="Freeform 21"/>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6CD09"/>
            </a:solidFill>
          </p:spPr>
        </p:sp>
      </p:grpSp>
      <p:grpSp>
        <p:nvGrpSpPr>
          <p:cNvPr id="22" name="Group 22"/>
          <p:cNvGrpSpPr/>
          <p:nvPr/>
        </p:nvGrpSpPr>
        <p:grpSpPr>
          <a:xfrm>
            <a:off x="4293825" y="2439455"/>
            <a:ext cx="3040243" cy="1140256"/>
            <a:chOff x="0" y="0"/>
            <a:chExt cx="6577418" cy="2466889"/>
          </a:xfrm>
        </p:grpSpPr>
        <p:sp>
          <p:nvSpPr>
            <p:cNvPr id="23" name="Freeform 23"/>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7BB0F"/>
            </a:solidFill>
          </p:spPr>
        </p:sp>
      </p:grpSp>
      <p:grpSp>
        <p:nvGrpSpPr>
          <p:cNvPr id="24" name="Group 24"/>
          <p:cNvGrpSpPr/>
          <p:nvPr/>
        </p:nvGrpSpPr>
        <p:grpSpPr>
          <a:xfrm>
            <a:off x="2230248" y="3559380"/>
            <a:ext cx="407144" cy="273751"/>
            <a:chOff x="0" y="0"/>
            <a:chExt cx="1930400" cy="1297940"/>
          </a:xfrm>
        </p:grpSpPr>
        <p:sp>
          <p:nvSpPr>
            <p:cNvPr id="25" name="Freeform 2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9ED442"/>
            </a:solidFill>
          </p:spPr>
        </p:sp>
      </p:grpSp>
      <p:grpSp>
        <p:nvGrpSpPr>
          <p:cNvPr id="26" name="Group 26"/>
          <p:cNvGrpSpPr/>
          <p:nvPr/>
        </p:nvGrpSpPr>
        <p:grpSpPr>
          <a:xfrm>
            <a:off x="5600029" y="3559380"/>
            <a:ext cx="407144" cy="273751"/>
            <a:chOff x="0" y="0"/>
            <a:chExt cx="1930400" cy="1297940"/>
          </a:xfrm>
        </p:grpSpPr>
        <p:sp>
          <p:nvSpPr>
            <p:cNvPr id="27" name="Freeform 2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43D1A1"/>
            </a:solidFill>
          </p:spPr>
        </p:sp>
      </p:grpSp>
      <p:grpSp>
        <p:nvGrpSpPr>
          <p:cNvPr id="28" name="Group 28"/>
          <p:cNvGrpSpPr/>
          <p:nvPr/>
        </p:nvGrpSpPr>
        <p:grpSpPr>
          <a:xfrm>
            <a:off x="7663606" y="4118024"/>
            <a:ext cx="3040243" cy="3911968"/>
            <a:chOff x="0" y="0"/>
            <a:chExt cx="7437611" cy="9570190"/>
          </a:xfrm>
        </p:grpSpPr>
        <p:sp>
          <p:nvSpPr>
            <p:cNvPr id="29" name="Freeform 29"/>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sp>
        <p:sp>
          <p:nvSpPr>
            <p:cNvPr id="30" name="Freeform 30"/>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sp>
      </p:grpSp>
      <p:grpSp>
        <p:nvGrpSpPr>
          <p:cNvPr id="31" name="Group 31"/>
          <p:cNvGrpSpPr/>
          <p:nvPr/>
        </p:nvGrpSpPr>
        <p:grpSpPr>
          <a:xfrm>
            <a:off x="7663606" y="2439455"/>
            <a:ext cx="3040243" cy="1140256"/>
            <a:chOff x="0" y="0"/>
            <a:chExt cx="6577418" cy="2466889"/>
          </a:xfrm>
        </p:grpSpPr>
        <p:sp>
          <p:nvSpPr>
            <p:cNvPr id="32" name="Freeform 32"/>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8AA15"/>
            </a:solidFill>
          </p:spPr>
        </p:sp>
      </p:grpSp>
      <p:grpSp>
        <p:nvGrpSpPr>
          <p:cNvPr id="33" name="Group 33"/>
          <p:cNvGrpSpPr/>
          <p:nvPr/>
        </p:nvGrpSpPr>
        <p:grpSpPr>
          <a:xfrm>
            <a:off x="8969810" y="3559380"/>
            <a:ext cx="407144" cy="273751"/>
            <a:chOff x="0" y="0"/>
            <a:chExt cx="1930400" cy="1297940"/>
          </a:xfrm>
        </p:grpSpPr>
        <p:sp>
          <p:nvSpPr>
            <p:cNvPr id="34" name="Freeform 3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40D4E2"/>
            </a:solidFill>
          </p:spPr>
        </p:sp>
      </p:grpSp>
      <p:grpSp>
        <p:nvGrpSpPr>
          <p:cNvPr id="35" name="Group 35"/>
          <p:cNvGrpSpPr/>
          <p:nvPr/>
        </p:nvGrpSpPr>
        <p:grpSpPr>
          <a:xfrm>
            <a:off x="11033387" y="4118024"/>
            <a:ext cx="3040243" cy="3911968"/>
            <a:chOff x="0" y="0"/>
            <a:chExt cx="7437611" cy="9570190"/>
          </a:xfrm>
        </p:grpSpPr>
        <p:sp>
          <p:nvSpPr>
            <p:cNvPr id="36" name="Freeform 36"/>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sp>
        <p:sp>
          <p:nvSpPr>
            <p:cNvPr id="37" name="Freeform 37"/>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sp>
      </p:grpSp>
      <p:grpSp>
        <p:nvGrpSpPr>
          <p:cNvPr id="38" name="Group 38"/>
          <p:cNvGrpSpPr/>
          <p:nvPr/>
        </p:nvGrpSpPr>
        <p:grpSpPr>
          <a:xfrm>
            <a:off x="11033387" y="2439455"/>
            <a:ext cx="3040243" cy="1140256"/>
            <a:chOff x="0" y="0"/>
            <a:chExt cx="6577418" cy="2466889"/>
          </a:xfrm>
        </p:grpSpPr>
        <p:sp>
          <p:nvSpPr>
            <p:cNvPr id="39" name="Freeform 39"/>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9943B"/>
            </a:solidFill>
          </p:spPr>
        </p:sp>
      </p:grpSp>
      <p:grpSp>
        <p:nvGrpSpPr>
          <p:cNvPr id="40" name="Group 40"/>
          <p:cNvGrpSpPr/>
          <p:nvPr/>
        </p:nvGrpSpPr>
        <p:grpSpPr>
          <a:xfrm>
            <a:off x="12339591" y="3559380"/>
            <a:ext cx="407144" cy="273751"/>
            <a:chOff x="0" y="0"/>
            <a:chExt cx="1930400" cy="1297940"/>
          </a:xfrm>
        </p:grpSpPr>
        <p:sp>
          <p:nvSpPr>
            <p:cNvPr id="41" name="Freeform 41"/>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40A7E1"/>
            </a:solidFill>
          </p:spPr>
        </p:sp>
      </p:grpSp>
      <p:grpSp>
        <p:nvGrpSpPr>
          <p:cNvPr id="42" name="Group 42"/>
          <p:cNvGrpSpPr/>
          <p:nvPr/>
        </p:nvGrpSpPr>
        <p:grpSpPr>
          <a:xfrm>
            <a:off x="14403168" y="4118024"/>
            <a:ext cx="3040243" cy="3911968"/>
            <a:chOff x="0" y="0"/>
            <a:chExt cx="7437611" cy="9570190"/>
          </a:xfrm>
        </p:grpSpPr>
        <p:sp>
          <p:nvSpPr>
            <p:cNvPr id="43" name="Freeform 43"/>
            <p:cNvSpPr/>
            <p:nvPr/>
          </p:nvSpPr>
          <p:spPr>
            <a:xfrm>
              <a:off x="31750" y="31750"/>
              <a:ext cx="7374111" cy="9506689"/>
            </a:xfrm>
            <a:custGeom>
              <a:avLst/>
              <a:gdLst/>
              <a:ahLst/>
              <a:cxnLst/>
              <a:rect l="l" t="t" r="r" b="b"/>
              <a:pathLst>
                <a:path w="7374111" h="9506689">
                  <a:moveTo>
                    <a:pt x="7281401" y="9506689"/>
                  </a:moveTo>
                  <a:lnTo>
                    <a:pt x="92710" y="9506689"/>
                  </a:lnTo>
                  <a:cubicBezTo>
                    <a:pt x="41910" y="9506689"/>
                    <a:pt x="0" y="9464780"/>
                    <a:pt x="0" y="9413980"/>
                  </a:cubicBezTo>
                  <a:lnTo>
                    <a:pt x="0" y="92710"/>
                  </a:lnTo>
                  <a:cubicBezTo>
                    <a:pt x="0" y="41910"/>
                    <a:pt x="41910" y="0"/>
                    <a:pt x="92710" y="0"/>
                  </a:cubicBezTo>
                  <a:lnTo>
                    <a:pt x="7280132" y="0"/>
                  </a:lnTo>
                  <a:cubicBezTo>
                    <a:pt x="7330932" y="0"/>
                    <a:pt x="7372841" y="41910"/>
                    <a:pt x="7372841" y="92710"/>
                  </a:cubicBezTo>
                  <a:lnTo>
                    <a:pt x="7372841" y="9412710"/>
                  </a:lnTo>
                  <a:cubicBezTo>
                    <a:pt x="7374111" y="9464780"/>
                    <a:pt x="7332201" y="9506689"/>
                    <a:pt x="7281401" y="9506689"/>
                  </a:cubicBezTo>
                  <a:close/>
                </a:path>
              </a:pathLst>
            </a:custGeom>
            <a:solidFill>
              <a:srgbClr val="FFFFFF"/>
            </a:solidFill>
          </p:spPr>
        </p:sp>
        <p:sp>
          <p:nvSpPr>
            <p:cNvPr id="44" name="Freeform 44"/>
            <p:cNvSpPr/>
            <p:nvPr/>
          </p:nvSpPr>
          <p:spPr>
            <a:xfrm>
              <a:off x="0" y="0"/>
              <a:ext cx="7437612" cy="9570189"/>
            </a:xfrm>
            <a:custGeom>
              <a:avLst/>
              <a:gdLst/>
              <a:ahLst/>
              <a:cxnLst/>
              <a:rect l="l" t="t" r="r" b="b"/>
              <a:pathLst>
                <a:path w="7437612" h="9570189">
                  <a:moveTo>
                    <a:pt x="7313151" y="59690"/>
                  </a:moveTo>
                  <a:cubicBezTo>
                    <a:pt x="7348711" y="59690"/>
                    <a:pt x="7377922" y="88900"/>
                    <a:pt x="7377922" y="124460"/>
                  </a:cubicBezTo>
                  <a:lnTo>
                    <a:pt x="7377922" y="9445730"/>
                  </a:lnTo>
                  <a:cubicBezTo>
                    <a:pt x="7377922" y="9481289"/>
                    <a:pt x="7348711" y="9510499"/>
                    <a:pt x="7313151" y="9510499"/>
                  </a:cubicBezTo>
                  <a:lnTo>
                    <a:pt x="124460" y="9510499"/>
                  </a:lnTo>
                  <a:cubicBezTo>
                    <a:pt x="88900" y="9510499"/>
                    <a:pt x="59690" y="9481289"/>
                    <a:pt x="59690" y="9445730"/>
                  </a:cubicBezTo>
                  <a:lnTo>
                    <a:pt x="59690" y="124460"/>
                  </a:lnTo>
                  <a:cubicBezTo>
                    <a:pt x="59690" y="88900"/>
                    <a:pt x="88900" y="59690"/>
                    <a:pt x="124460" y="59690"/>
                  </a:cubicBezTo>
                  <a:lnTo>
                    <a:pt x="7313151" y="59690"/>
                  </a:lnTo>
                  <a:moveTo>
                    <a:pt x="7313151" y="0"/>
                  </a:moveTo>
                  <a:lnTo>
                    <a:pt x="124460" y="0"/>
                  </a:lnTo>
                  <a:cubicBezTo>
                    <a:pt x="55880" y="0"/>
                    <a:pt x="0" y="55880"/>
                    <a:pt x="0" y="124460"/>
                  </a:cubicBezTo>
                  <a:lnTo>
                    <a:pt x="0" y="9445730"/>
                  </a:lnTo>
                  <a:cubicBezTo>
                    <a:pt x="0" y="9514310"/>
                    <a:pt x="55880" y="9570189"/>
                    <a:pt x="124460" y="9570189"/>
                  </a:cubicBezTo>
                  <a:lnTo>
                    <a:pt x="7313151" y="9570189"/>
                  </a:lnTo>
                  <a:cubicBezTo>
                    <a:pt x="7381732" y="9570189"/>
                    <a:pt x="7437612" y="9514310"/>
                    <a:pt x="7437612" y="9445730"/>
                  </a:cubicBezTo>
                  <a:lnTo>
                    <a:pt x="7437612" y="124460"/>
                  </a:lnTo>
                  <a:cubicBezTo>
                    <a:pt x="7437612" y="55880"/>
                    <a:pt x="7381732" y="0"/>
                    <a:pt x="7313151" y="0"/>
                  </a:cubicBezTo>
                  <a:close/>
                </a:path>
              </a:pathLst>
            </a:custGeom>
            <a:solidFill>
              <a:srgbClr val="000000"/>
            </a:solidFill>
          </p:spPr>
        </p:sp>
      </p:grpSp>
      <p:grpSp>
        <p:nvGrpSpPr>
          <p:cNvPr id="45" name="Group 45"/>
          <p:cNvGrpSpPr/>
          <p:nvPr/>
        </p:nvGrpSpPr>
        <p:grpSpPr>
          <a:xfrm>
            <a:off x="14403168" y="2439455"/>
            <a:ext cx="3040243" cy="1140256"/>
            <a:chOff x="0" y="0"/>
            <a:chExt cx="6577418" cy="2466889"/>
          </a:xfrm>
        </p:grpSpPr>
        <p:sp>
          <p:nvSpPr>
            <p:cNvPr id="46" name="Freeform 46"/>
            <p:cNvSpPr/>
            <p:nvPr/>
          </p:nvSpPr>
          <p:spPr>
            <a:xfrm>
              <a:off x="0" y="0"/>
              <a:ext cx="6577418" cy="2466889"/>
            </a:xfrm>
            <a:custGeom>
              <a:avLst/>
              <a:gdLst/>
              <a:ahLst/>
              <a:cxnLst/>
              <a:rect l="l" t="t" r="r" b="b"/>
              <a:pathLst>
                <a:path w="6577418" h="2466889">
                  <a:moveTo>
                    <a:pt x="6452958" y="2466889"/>
                  </a:moveTo>
                  <a:lnTo>
                    <a:pt x="124460" y="2466889"/>
                  </a:lnTo>
                  <a:cubicBezTo>
                    <a:pt x="55880" y="2466889"/>
                    <a:pt x="0" y="2411009"/>
                    <a:pt x="0" y="2342429"/>
                  </a:cubicBezTo>
                  <a:lnTo>
                    <a:pt x="0" y="124460"/>
                  </a:lnTo>
                  <a:cubicBezTo>
                    <a:pt x="0" y="55880"/>
                    <a:pt x="55880" y="0"/>
                    <a:pt x="124460" y="0"/>
                  </a:cubicBezTo>
                  <a:lnTo>
                    <a:pt x="6452958" y="0"/>
                  </a:lnTo>
                  <a:cubicBezTo>
                    <a:pt x="6521538" y="0"/>
                    <a:pt x="6577418" y="55880"/>
                    <a:pt x="6577418" y="124460"/>
                  </a:cubicBezTo>
                  <a:lnTo>
                    <a:pt x="6577418" y="2342429"/>
                  </a:lnTo>
                  <a:cubicBezTo>
                    <a:pt x="6577418" y="2411009"/>
                    <a:pt x="6521538" y="2466889"/>
                    <a:pt x="6452958" y="2466889"/>
                  </a:cubicBezTo>
                  <a:close/>
                </a:path>
              </a:pathLst>
            </a:custGeom>
            <a:solidFill>
              <a:srgbClr val="F85646"/>
            </a:solidFill>
          </p:spPr>
        </p:sp>
      </p:grpSp>
      <p:grpSp>
        <p:nvGrpSpPr>
          <p:cNvPr id="47" name="Group 47"/>
          <p:cNvGrpSpPr/>
          <p:nvPr/>
        </p:nvGrpSpPr>
        <p:grpSpPr>
          <a:xfrm>
            <a:off x="15709372" y="3559380"/>
            <a:ext cx="407144" cy="273751"/>
            <a:chOff x="0" y="0"/>
            <a:chExt cx="1930400" cy="1297940"/>
          </a:xfrm>
        </p:grpSpPr>
        <p:sp>
          <p:nvSpPr>
            <p:cNvPr id="48" name="Freeform 4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4383DD"/>
            </a:solidFill>
          </p:spPr>
        </p:sp>
      </p:grpSp>
      <p:grpSp>
        <p:nvGrpSpPr>
          <p:cNvPr id="49" name="Group 49"/>
          <p:cNvGrpSpPr/>
          <p:nvPr/>
        </p:nvGrpSpPr>
        <p:grpSpPr>
          <a:xfrm>
            <a:off x="2072514" y="1291987"/>
            <a:ext cx="743302" cy="743302"/>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CD09"/>
            </a:solidFill>
          </p:spPr>
        </p:sp>
        <p:sp>
          <p:nvSpPr>
            <p:cNvPr id="51" name="TextBox 51"/>
            <p:cNvSpPr txBox="1"/>
            <p:nvPr/>
          </p:nvSpPr>
          <p:spPr>
            <a:xfrm>
              <a:off x="76200" y="66675"/>
              <a:ext cx="660400" cy="669925"/>
            </a:xfrm>
            <a:prstGeom prst="rect">
              <a:avLst/>
            </a:prstGeom>
          </p:spPr>
          <p:txBody>
            <a:bodyPr lIns="50800" tIns="50800" rIns="50800" bIns="50800" rtlCol="0" anchor="ctr"/>
            <a:lstStyle/>
            <a:p>
              <a:pPr algn="ctr">
                <a:lnSpc>
                  <a:spcPts val="2400"/>
                </a:lnSpc>
              </a:pPr>
              <a:r>
                <a:rPr lang="en-US" sz="2000">
                  <a:solidFill>
                    <a:srgbClr val="000000"/>
                  </a:solidFill>
                  <a:latin typeface="Inter Bold"/>
                </a:rPr>
                <a:t>1</a:t>
              </a:r>
            </a:p>
          </p:txBody>
        </p:sp>
      </p:grpSp>
      <p:grpSp>
        <p:nvGrpSpPr>
          <p:cNvPr id="52" name="Group 52"/>
          <p:cNvGrpSpPr/>
          <p:nvPr/>
        </p:nvGrpSpPr>
        <p:grpSpPr>
          <a:xfrm>
            <a:off x="5442295" y="1291987"/>
            <a:ext cx="743302" cy="74330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B0F"/>
            </a:solidFill>
          </p:spPr>
        </p:sp>
        <p:sp>
          <p:nvSpPr>
            <p:cNvPr id="54" name="TextBox 54"/>
            <p:cNvSpPr txBox="1"/>
            <p:nvPr/>
          </p:nvSpPr>
          <p:spPr>
            <a:xfrm>
              <a:off x="76200" y="66675"/>
              <a:ext cx="660400" cy="669925"/>
            </a:xfrm>
            <a:prstGeom prst="rect">
              <a:avLst/>
            </a:prstGeom>
          </p:spPr>
          <p:txBody>
            <a:bodyPr lIns="50800" tIns="50800" rIns="50800" bIns="50800" rtlCol="0" anchor="ctr"/>
            <a:lstStyle/>
            <a:p>
              <a:pPr algn="ctr">
                <a:lnSpc>
                  <a:spcPts val="2400"/>
                </a:lnSpc>
              </a:pPr>
              <a:r>
                <a:rPr lang="en-US" sz="2000">
                  <a:solidFill>
                    <a:srgbClr val="000000"/>
                  </a:solidFill>
                  <a:latin typeface="Inter Bold"/>
                </a:rPr>
                <a:t>2</a:t>
              </a:r>
            </a:p>
          </p:txBody>
        </p:sp>
      </p:grpSp>
      <p:grpSp>
        <p:nvGrpSpPr>
          <p:cNvPr id="55" name="Group 55"/>
          <p:cNvGrpSpPr/>
          <p:nvPr/>
        </p:nvGrpSpPr>
        <p:grpSpPr>
          <a:xfrm>
            <a:off x="8812076" y="1291987"/>
            <a:ext cx="743302" cy="74330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A15"/>
            </a:solidFill>
          </p:spPr>
        </p:sp>
        <p:sp>
          <p:nvSpPr>
            <p:cNvPr id="57" name="TextBox 57"/>
            <p:cNvSpPr txBox="1"/>
            <p:nvPr/>
          </p:nvSpPr>
          <p:spPr>
            <a:xfrm>
              <a:off x="76200" y="66675"/>
              <a:ext cx="660400" cy="669925"/>
            </a:xfrm>
            <a:prstGeom prst="rect">
              <a:avLst/>
            </a:prstGeom>
          </p:spPr>
          <p:txBody>
            <a:bodyPr lIns="50800" tIns="50800" rIns="50800" bIns="50800" rtlCol="0" anchor="ctr"/>
            <a:lstStyle/>
            <a:p>
              <a:pPr algn="ctr">
                <a:lnSpc>
                  <a:spcPts val="2400"/>
                </a:lnSpc>
              </a:pPr>
              <a:r>
                <a:rPr lang="en-US" sz="2000">
                  <a:solidFill>
                    <a:srgbClr val="000000"/>
                  </a:solidFill>
                  <a:latin typeface="Inter Bold"/>
                </a:rPr>
                <a:t>3</a:t>
              </a:r>
            </a:p>
          </p:txBody>
        </p:sp>
      </p:grpSp>
      <p:grpSp>
        <p:nvGrpSpPr>
          <p:cNvPr id="58" name="Group 58"/>
          <p:cNvGrpSpPr/>
          <p:nvPr/>
        </p:nvGrpSpPr>
        <p:grpSpPr>
          <a:xfrm>
            <a:off x="12181857" y="1291987"/>
            <a:ext cx="743302" cy="743302"/>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943B"/>
            </a:solidFill>
          </p:spPr>
        </p:sp>
        <p:sp>
          <p:nvSpPr>
            <p:cNvPr id="60" name="TextBox 60"/>
            <p:cNvSpPr txBox="1"/>
            <p:nvPr/>
          </p:nvSpPr>
          <p:spPr>
            <a:xfrm>
              <a:off x="76200" y="66675"/>
              <a:ext cx="660400" cy="669925"/>
            </a:xfrm>
            <a:prstGeom prst="rect">
              <a:avLst/>
            </a:prstGeom>
          </p:spPr>
          <p:txBody>
            <a:bodyPr lIns="50800" tIns="50800" rIns="50800" bIns="50800" rtlCol="0" anchor="ctr"/>
            <a:lstStyle/>
            <a:p>
              <a:pPr algn="ctr">
                <a:lnSpc>
                  <a:spcPts val="2400"/>
                </a:lnSpc>
              </a:pPr>
              <a:r>
                <a:rPr lang="en-US" sz="2000">
                  <a:solidFill>
                    <a:srgbClr val="000000"/>
                  </a:solidFill>
                  <a:latin typeface="Inter Bold"/>
                </a:rPr>
                <a:t>4</a:t>
              </a:r>
            </a:p>
          </p:txBody>
        </p:sp>
      </p:grpSp>
      <p:grpSp>
        <p:nvGrpSpPr>
          <p:cNvPr id="61" name="Group 61"/>
          <p:cNvGrpSpPr/>
          <p:nvPr/>
        </p:nvGrpSpPr>
        <p:grpSpPr>
          <a:xfrm>
            <a:off x="15551638" y="1291987"/>
            <a:ext cx="743302" cy="743302"/>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5646"/>
            </a:solidFill>
          </p:spPr>
        </p:sp>
        <p:sp>
          <p:nvSpPr>
            <p:cNvPr id="63" name="TextBox 63"/>
            <p:cNvSpPr txBox="1"/>
            <p:nvPr/>
          </p:nvSpPr>
          <p:spPr>
            <a:xfrm>
              <a:off x="76200" y="66675"/>
              <a:ext cx="660400" cy="669925"/>
            </a:xfrm>
            <a:prstGeom prst="rect">
              <a:avLst/>
            </a:prstGeom>
          </p:spPr>
          <p:txBody>
            <a:bodyPr lIns="50800" tIns="50800" rIns="50800" bIns="50800" rtlCol="0" anchor="ctr"/>
            <a:lstStyle/>
            <a:p>
              <a:pPr algn="ctr">
                <a:lnSpc>
                  <a:spcPts val="2400"/>
                </a:lnSpc>
              </a:pPr>
              <a:r>
                <a:rPr lang="en-US" sz="2000">
                  <a:solidFill>
                    <a:srgbClr val="000000"/>
                  </a:solidFill>
                  <a:latin typeface="Inter Bold"/>
                </a:rPr>
                <a:t>5</a:t>
              </a:r>
            </a:p>
          </p:txBody>
        </p:sp>
      </p:grpSp>
      <p:sp>
        <p:nvSpPr>
          <p:cNvPr id="64" name="AutoShape 64"/>
          <p:cNvSpPr/>
          <p:nvPr/>
        </p:nvSpPr>
        <p:spPr>
          <a:xfrm>
            <a:off x="3416790" y="1653748"/>
            <a:ext cx="1409993" cy="0"/>
          </a:xfrm>
          <a:prstGeom prst="line">
            <a:avLst/>
          </a:prstGeom>
          <a:ln w="19050" cap="flat">
            <a:solidFill>
              <a:srgbClr val="000000"/>
            </a:solidFill>
            <a:prstDash val="solid"/>
            <a:headEnd type="none" w="sm" len="sm"/>
            <a:tailEnd type="triangle" w="lg" len="med"/>
          </a:ln>
        </p:spPr>
      </p:sp>
      <p:sp>
        <p:nvSpPr>
          <p:cNvPr id="65" name="AutoShape 65"/>
          <p:cNvSpPr/>
          <p:nvPr/>
        </p:nvSpPr>
        <p:spPr>
          <a:xfrm>
            <a:off x="6787309" y="1653748"/>
            <a:ext cx="1409993" cy="0"/>
          </a:xfrm>
          <a:prstGeom prst="line">
            <a:avLst/>
          </a:prstGeom>
          <a:ln w="19050" cap="flat">
            <a:solidFill>
              <a:srgbClr val="000000"/>
            </a:solidFill>
            <a:prstDash val="solid"/>
            <a:headEnd type="none" w="sm" len="sm"/>
            <a:tailEnd type="triangle" w="lg" len="med"/>
          </a:ln>
        </p:spPr>
      </p:sp>
      <p:sp>
        <p:nvSpPr>
          <p:cNvPr id="66" name="AutoShape 66"/>
          <p:cNvSpPr/>
          <p:nvPr/>
        </p:nvSpPr>
        <p:spPr>
          <a:xfrm>
            <a:off x="10150373" y="1653748"/>
            <a:ext cx="1409993" cy="0"/>
          </a:xfrm>
          <a:prstGeom prst="line">
            <a:avLst/>
          </a:prstGeom>
          <a:ln w="19050" cap="flat">
            <a:solidFill>
              <a:srgbClr val="000000"/>
            </a:solidFill>
            <a:prstDash val="solid"/>
            <a:headEnd type="none" w="sm" len="sm"/>
            <a:tailEnd type="triangle" w="lg" len="med"/>
          </a:ln>
        </p:spPr>
      </p:sp>
      <p:sp>
        <p:nvSpPr>
          <p:cNvPr id="67" name="AutoShape 67"/>
          <p:cNvSpPr/>
          <p:nvPr/>
        </p:nvSpPr>
        <p:spPr>
          <a:xfrm>
            <a:off x="13520892" y="1653748"/>
            <a:ext cx="1409993" cy="0"/>
          </a:xfrm>
          <a:prstGeom prst="line">
            <a:avLst/>
          </a:prstGeom>
          <a:ln w="19050" cap="flat">
            <a:solidFill>
              <a:srgbClr val="000000"/>
            </a:solidFill>
            <a:prstDash val="solid"/>
            <a:headEnd type="none" w="sm" len="sm"/>
            <a:tailEnd type="triangle" w="lg" len="med"/>
          </a:ln>
        </p:spPr>
      </p:sp>
      <p:sp>
        <p:nvSpPr>
          <p:cNvPr id="68" name="Freeform 68"/>
          <p:cNvSpPr/>
          <p:nvPr/>
        </p:nvSpPr>
        <p:spPr>
          <a:xfrm>
            <a:off x="8458017" y="7634419"/>
            <a:ext cx="1790804" cy="1766180"/>
          </a:xfrm>
          <a:custGeom>
            <a:avLst/>
            <a:gdLst/>
            <a:ahLst/>
            <a:cxnLst/>
            <a:rect l="l" t="t" r="r" b="b"/>
            <a:pathLst>
              <a:path w="1790804" h="1766180">
                <a:moveTo>
                  <a:pt x="0" y="0"/>
                </a:moveTo>
                <a:lnTo>
                  <a:pt x="1790804" y="0"/>
                </a:lnTo>
                <a:lnTo>
                  <a:pt x="1790804" y="1766180"/>
                </a:lnTo>
                <a:lnTo>
                  <a:pt x="0" y="176618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9" name="Freeform 69"/>
          <p:cNvSpPr/>
          <p:nvPr/>
        </p:nvSpPr>
        <p:spPr>
          <a:xfrm>
            <a:off x="844590" y="7634419"/>
            <a:ext cx="3168036" cy="1766180"/>
          </a:xfrm>
          <a:custGeom>
            <a:avLst/>
            <a:gdLst/>
            <a:ahLst/>
            <a:cxnLst/>
            <a:rect l="l" t="t" r="r" b="b"/>
            <a:pathLst>
              <a:path w="3168036" h="1766180">
                <a:moveTo>
                  <a:pt x="0" y="0"/>
                </a:moveTo>
                <a:lnTo>
                  <a:pt x="3168036" y="0"/>
                </a:lnTo>
                <a:lnTo>
                  <a:pt x="3168036" y="1766180"/>
                </a:lnTo>
                <a:lnTo>
                  <a:pt x="0" y="17661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0" name="Freeform 70"/>
          <p:cNvSpPr/>
          <p:nvPr/>
        </p:nvSpPr>
        <p:spPr>
          <a:xfrm>
            <a:off x="5133367" y="7575495"/>
            <a:ext cx="1330044" cy="1825104"/>
          </a:xfrm>
          <a:custGeom>
            <a:avLst/>
            <a:gdLst/>
            <a:ahLst/>
            <a:cxnLst/>
            <a:rect l="l" t="t" r="r" b="b"/>
            <a:pathLst>
              <a:path w="1330044" h="1825104">
                <a:moveTo>
                  <a:pt x="0" y="0"/>
                </a:moveTo>
                <a:lnTo>
                  <a:pt x="1330044" y="0"/>
                </a:lnTo>
                <a:lnTo>
                  <a:pt x="1330044" y="1825104"/>
                </a:lnTo>
                <a:lnTo>
                  <a:pt x="0" y="182510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1" name="Freeform 71"/>
          <p:cNvSpPr/>
          <p:nvPr/>
        </p:nvSpPr>
        <p:spPr>
          <a:xfrm>
            <a:off x="14541870" y="7575495"/>
            <a:ext cx="2762839" cy="1804588"/>
          </a:xfrm>
          <a:custGeom>
            <a:avLst/>
            <a:gdLst/>
            <a:ahLst/>
            <a:cxnLst/>
            <a:rect l="l" t="t" r="r" b="b"/>
            <a:pathLst>
              <a:path w="2762839" h="1804588">
                <a:moveTo>
                  <a:pt x="0" y="0"/>
                </a:moveTo>
                <a:lnTo>
                  <a:pt x="2762838" y="0"/>
                </a:lnTo>
                <a:lnTo>
                  <a:pt x="2762838" y="1804589"/>
                </a:lnTo>
                <a:lnTo>
                  <a:pt x="0" y="1804589"/>
                </a:lnTo>
                <a:lnTo>
                  <a:pt x="0" y="0"/>
                </a:lnTo>
                <a:close/>
              </a:path>
            </a:pathLst>
          </a:custGeom>
          <a:blipFill>
            <a:blip r:embed="rId12"/>
            <a:stretch>
              <a:fillRect/>
            </a:stretch>
          </a:blipFill>
        </p:spPr>
      </p:sp>
      <p:sp>
        <p:nvSpPr>
          <p:cNvPr id="72" name="Freeform 72"/>
          <p:cNvSpPr/>
          <p:nvPr/>
        </p:nvSpPr>
        <p:spPr>
          <a:xfrm>
            <a:off x="11508735" y="7408140"/>
            <a:ext cx="2058431" cy="2055470"/>
          </a:xfrm>
          <a:custGeom>
            <a:avLst/>
            <a:gdLst/>
            <a:ahLst/>
            <a:cxnLst/>
            <a:rect l="l" t="t" r="r" b="b"/>
            <a:pathLst>
              <a:path w="2058431" h="2055470">
                <a:moveTo>
                  <a:pt x="0" y="0"/>
                </a:moveTo>
                <a:lnTo>
                  <a:pt x="2058432" y="0"/>
                </a:lnTo>
                <a:lnTo>
                  <a:pt x="2058432" y="2055470"/>
                </a:lnTo>
                <a:lnTo>
                  <a:pt x="0" y="2055470"/>
                </a:lnTo>
                <a:lnTo>
                  <a:pt x="0" y="0"/>
                </a:lnTo>
                <a:close/>
              </a:path>
            </a:pathLst>
          </a:custGeom>
          <a:blipFill>
            <a:blip r:embed="rId13"/>
            <a:stretch>
              <a:fillRect/>
            </a:stretch>
          </a:blipFill>
        </p:spPr>
      </p:sp>
      <p:sp>
        <p:nvSpPr>
          <p:cNvPr id="73" name="TextBox 73"/>
          <p:cNvSpPr txBox="1"/>
          <p:nvPr/>
        </p:nvSpPr>
        <p:spPr>
          <a:xfrm>
            <a:off x="1188100" y="4683695"/>
            <a:ext cx="2481015" cy="2433423"/>
          </a:xfrm>
          <a:prstGeom prst="rect">
            <a:avLst/>
          </a:prstGeom>
        </p:spPr>
        <p:txBody>
          <a:bodyPr lIns="0" tIns="0" rIns="0" bIns="0" rtlCol="0" anchor="t">
            <a:spAutoFit/>
          </a:bodyPr>
          <a:lstStyle/>
          <a:p>
            <a:pPr algn="ctr">
              <a:lnSpc>
                <a:spcPts val="3159"/>
              </a:lnSpc>
            </a:pPr>
            <a:r>
              <a:rPr lang="en-US" sz="2134" b="1" spc="-21" dirty="0" err="1">
                <a:solidFill>
                  <a:srgbClr val="000000"/>
                </a:solidFill>
                <a:latin typeface="Poppins Bold"/>
              </a:rPr>
              <a:t>Утверждение</a:t>
            </a:r>
            <a:r>
              <a:rPr lang="en-US" sz="2134" b="1" spc="-21" dirty="0">
                <a:solidFill>
                  <a:srgbClr val="000000"/>
                </a:solidFill>
                <a:latin typeface="Poppins Bold"/>
              </a:rPr>
              <a:t> </a:t>
            </a:r>
            <a:r>
              <a:rPr lang="en-US" sz="2134" b="1" spc="-21" dirty="0" err="1">
                <a:solidFill>
                  <a:srgbClr val="000000"/>
                </a:solidFill>
                <a:latin typeface="Poppins Bold"/>
              </a:rPr>
              <a:t>перечня</a:t>
            </a:r>
            <a:r>
              <a:rPr lang="en-US" sz="2134" b="1" spc="-21" dirty="0">
                <a:solidFill>
                  <a:srgbClr val="000000"/>
                </a:solidFill>
                <a:latin typeface="Poppins Bold"/>
              </a:rPr>
              <a:t> </a:t>
            </a:r>
            <a:r>
              <a:rPr lang="en-US" sz="2134" b="1" spc="-21" dirty="0" err="1">
                <a:solidFill>
                  <a:srgbClr val="000000"/>
                </a:solidFill>
                <a:latin typeface="Poppins Bold"/>
              </a:rPr>
              <a:t>профессий</a:t>
            </a:r>
            <a:r>
              <a:rPr lang="en-US" sz="2134" b="1" spc="-21" dirty="0">
                <a:solidFill>
                  <a:srgbClr val="000000"/>
                </a:solidFill>
                <a:latin typeface="Poppins Bold"/>
              </a:rPr>
              <a:t> и </a:t>
            </a:r>
            <a:r>
              <a:rPr lang="en-US" sz="2134" b="1" spc="-21" dirty="0" err="1">
                <a:solidFill>
                  <a:srgbClr val="000000"/>
                </a:solidFill>
                <a:latin typeface="Poppins Bold"/>
              </a:rPr>
              <a:t>должностей</a:t>
            </a:r>
            <a:r>
              <a:rPr lang="en-US" sz="2134" b="1" spc="-21" dirty="0">
                <a:solidFill>
                  <a:srgbClr val="000000"/>
                </a:solidFill>
                <a:latin typeface="Poppins Bold"/>
              </a:rPr>
              <a:t> </a:t>
            </a:r>
            <a:r>
              <a:rPr lang="en-US" sz="2134" b="1" spc="-21" dirty="0" err="1">
                <a:solidFill>
                  <a:srgbClr val="000000"/>
                </a:solidFill>
                <a:latin typeface="Poppins Bold"/>
              </a:rPr>
              <a:t>работников</a:t>
            </a:r>
            <a:r>
              <a:rPr lang="en-US" sz="2134" b="1" spc="-21" dirty="0">
                <a:solidFill>
                  <a:srgbClr val="000000"/>
                </a:solidFill>
                <a:latin typeface="Poppins Bold"/>
              </a:rPr>
              <a:t>, </a:t>
            </a:r>
            <a:r>
              <a:rPr lang="en-US" sz="2134" b="1" spc="-21" dirty="0" err="1">
                <a:solidFill>
                  <a:srgbClr val="000000"/>
                </a:solidFill>
                <a:latin typeface="Poppins Bold"/>
              </a:rPr>
              <a:t>обеспечиваемых</a:t>
            </a:r>
            <a:r>
              <a:rPr lang="en-US" sz="2134" b="1" spc="-21" dirty="0">
                <a:solidFill>
                  <a:srgbClr val="000000"/>
                </a:solidFill>
                <a:latin typeface="Poppins Bold"/>
              </a:rPr>
              <a:t> СИЗ</a:t>
            </a:r>
          </a:p>
        </p:txBody>
      </p:sp>
      <p:sp>
        <p:nvSpPr>
          <p:cNvPr id="74" name="TextBox 74"/>
          <p:cNvSpPr txBox="1"/>
          <p:nvPr/>
        </p:nvSpPr>
        <p:spPr>
          <a:xfrm>
            <a:off x="4637632" y="4683695"/>
            <a:ext cx="2352627" cy="1612686"/>
          </a:xfrm>
          <a:prstGeom prst="rect">
            <a:avLst/>
          </a:prstGeom>
        </p:spPr>
        <p:txBody>
          <a:bodyPr lIns="0" tIns="0" rIns="0" bIns="0" rtlCol="0" anchor="t">
            <a:spAutoFit/>
          </a:bodyPr>
          <a:lstStyle/>
          <a:p>
            <a:pPr algn="ctr">
              <a:lnSpc>
                <a:spcPts val="3159"/>
              </a:lnSpc>
            </a:pPr>
            <a:r>
              <a:rPr lang="en-US" sz="2134" b="1" spc="-21" dirty="0" err="1">
                <a:solidFill>
                  <a:srgbClr val="000000"/>
                </a:solidFill>
                <a:latin typeface="Poppins Bold"/>
              </a:rPr>
              <a:t>Формирование</a:t>
            </a:r>
            <a:r>
              <a:rPr lang="en-US" sz="2134" b="1" spc="-21" dirty="0">
                <a:solidFill>
                  <a:srgbClr val="000000"/>
                </a:solidFill>
                <a:latin typeface="Poppins Bold"/>
              </a:rPr>
              <a:t> </a:t>
            </a:r>
            <a:r>
              <a:rPr lang="en-US" sz="2134" b="1" spc="-21" dirty="0" err="1">
                <a:solidFill>
                  <a:srgbClr val="000000"/>
                </a:solidFill>
                <a:latin typeface="Poppins Bold"/>
              </a:rPr>
              <a:t>при</a:t>
            </a:r>
            <a:r>
              <a:rPr lang="en-US" sz="2134" b="1" spc="-21" dirty="0">
                <a:solidFill>
                  <a:srgbClr val="000000"/>
                </a:solidFill>
                <a:latin typeface="Poppins Bold"/>
              </a:rPr>
              <a:t> </a:t>
            </a:r>
            <a:r>
              <a:rPr lang="en-US" sz="2134" b="1" spc="-21" dirty="0" err="1">
                <a:solidFill>
                  <a:srgbClr val="000000"/>
                </a:solidFill>
                <a:latin typeface="Poppins Bold"/>
              </a:rPr>
              <a:t>необходимости</a:t>
            </a:r>
            <a:r>
              <a:rPr lang="en-US" sz="2134" b="1" spc="-21" dirty="0">
                <a:solidFill>
                  <a:srgbClr val="000000"/>
                </a:solidFill>
                <a:latin typeface="Poppins Bold"/>
              </a:rPr>
              <a:t> </a:t>
            </a:r>
            <a:r>
              <a:rPr lang="en-US" sz="2134" b="1" spc="-21" dirty="0" err="1">
                <a:solidFill>
                  <a:srgbClr val="000000"/>
                </a:solidFill>
                <a:latin typeface="Poppins Bold"/>
              </a:rPr>
              <a:t>норм</a:t>
            </a:r>
            <a:r>
              <a:rPr lang="en-US" sz="2134" b="1" spc="-21" dirty="0">
                <a:solidFill>
                  <a:srgbClr val="000000"/>
                </a:solidFill>
                <a:latin typeface="Poppins Bold"/>
              </a:rPr>
              <a:t> </a:t>
            </a:r>
            <a:r>
              <a:rPr lang="en-US" sz="2134" b="1" spc="-21" dirty="0" err="1">
                <a:solidFill>
                  <a:srgbClr val="000000"/>
                </a:solidFill>
                <a:latin typeface="Poppins Bold"/>
              </a:rPr>
              <a:t>выдачи</a:t>
            </a:r>
            <a:r>
              <a:rPr lang="en-US" sz="2134" b="1" spc="-21" dirty="0">
                <a:solidFill>
                  <a:srgbClr val="000000"/>
                </a:solidFill>
                <a:latin typeface="Poppins Bold"/>
              </a:rPr>
              <a:t> СИЗ в </a:t>
            </a:r>
            <a:r>
              <a:rPr lang="en-US" sz="2134" b="1" spc="-21" dirty="0" err="1">
                <a:solidFill>
                  <a:srgbClr val="000000"/>
                </a:solidFill>
                <a:latin typeface="Poppins Bold"/>
              </a:rPr>
              <a:t>организации</a:t>
            </a:r>
            <a:endParaRPr lang="en-US" sz="2134" b="1" spc="-21" dirty="0">
              <a:solidFill>
                <a:srgbClr val="000000"/>
              </a:solidFill>
              <a:latin typeface="Poppins Bold"/>
            </a:endParaRPr>
          </a:p>
        </p:txBody>
      </p:sp>
      <p:sp>
        <p:nvSpPr>
          <p:cNvPr id="75" name="TextBox 75"/>
          <p:cNvSpPr txBox="1"/>
          <p:nvPr/>
        </p:nvSpPr>
        <p:spPr>
          <a:xfrm>
            <a:off x="1236737" y="2819402"/>
            <a:ext cx="2383742" cy="342541"/>
          </a:xfrm>
          <a:prstGeom prst="rect">
            <a:avLst/>
          </a:prstGeom>
        </p:spPr>
        <p:txBody>
          <a:bodyPr lIns="0" tIns="0" rIns="0" bIns="0" rtlCol="0" anchor="t">
            <a:spAutoFit/>
          </a:bodyPr>
          <a:lstStyle/>
          <a:p>
            <a:pPr algn="ctr">
              <a:lnSpc>
                <a:spcPts val="2644"/>
              </a:lnSpc>
            </a:pPr>
            <a:r>
              <a:rPr lang="en-US" sz="1889" spc="56" dirty="0">
                <a:solidFill>
                  <a:srgbClr val="000000"/>
                </a:solidFill>
                <a:latin typeface="Poppins Bold"/>
              </a:rPr>
              <a:t>ШАГ 1</a:t>
            </a:r>
          </a:p>
        </p:txBody>
      </p:sp>
      <p:sp>
        <p:nvSpPr>
          <p:cNvPr id="76" name="TextBox 76"/>
          <p:cNvSpPr txBox="1"/>
          <p:nvPr/>
        </p:nvSpPr>
        <p:spPr>
          <a:xfrm>
            <a:off x="4606518" y="2819402"/>
            <a:ext cx="2383742" cy="342541"/>
          </a:xfrm>
          <a:prstGeom prst="rect">
            <a:avLst/>
          </a:prstGeom>
        </p:spPr>
        <p:txBody>
          <a:bodyPr lIns="0" tIns="0" rIns="0" bIns="0" rtlCol="0" anchor="t">
            <a:spAutoFit/>
          </a:bodyPr>
          <a:lstStyle/>
          <a:p>
            <a:pPr algn="ctr">
              <a:lnSpc>
                <a:spcPts val="2644"/>
              </a:lnSpc>
            </a:pPr>
            <a:r>
              <a:rPr lang="en-US" sz="1889" spc="56">
                <a:solidFill>
                  <a:srgbClr val="000000"/>
                </a:solidFill>
                <a:latin typeface="Poppins Bold"/>
              </a:rPr>
              <a:t>ШАГ 2</a:t>
            </a:r>
          </a:p>
        </p:txBody>
      </p:sp>
      <p:sp>
        <p:nvSpPr>
          <p:cNvPr id="77" name="TextBox 77"/>
          <p:cNvSpPr txBox="1"/>
          <p:nvPr/>
        </p:nvSpPr>
        <p:spPr>
          <a:xfrm>
            <a:off x="8007413" y="4683695"/>
            <a:ext cx="2352627" cy="2025876"/>
          </a:xfrm>
          <a:prstGeom prst="rect">
            <a:avLst/>
          </a:prstGeom>
        </p:spPr>
        <p:txBody>
          <a:bodyPr lIns="0" tIns="0" rIns="0" bIns="0" rtlCol="0" anchor="t">
            <a:spAutoFit/>
          </a:bodyPr>
          <a:lstStyle/>
          <a:p>
            <a:pPr algn="ctr">
              <a:lnSpc>
                <a:spcPts val="3159"/>
              </a:lnSpc>
            </a:pPr>
            <a:r>
              <a:rPr lang="en-US" sz="2134" b="1" spc="-21" dirty="0" err="1">
                <a:solidFill>
                  <a:srgbClr val="020202"/>
                </a:solidFill>
                <a:latin typeface="Poppins Bold"/>
              </a:rPr>
              <a:t>Выбор</a:t>
            </a:r>
            <a:r>
              <a:rPr lang="en-US" sz="2134" b="1" spc="-21" dirty="0">
                <a:solidFill>
                  <a:srgbClr val="020202"/>
                </a:solidFill>
                <a:latin typeface="Poppins Bold"/>
              </a:rPr>
              <a:t> СИЗ с </a:t>
            </a:r>
            <a:r>
              <a:rPr lang="en-US" sz="2134" b="1" spc="-21" dirty="0" err="1">
                <a:solidFill>
                  <a:srgbClr val="020202"/>
                </a:solidFill>
                <a:latin typeface="Poppins Bold"/>
              </a:rPr>
              <a:t>необходимыми</a:t>
            </a:r>
            <a:r>
              <a:rPr lang="en-US" sz="2134" b="1" spc="-21" dirty="0">
                <a:solidFill>
                  <a:srgbClr val="020202"/>
                </a:solidFill>
                <a:latin typeface="Poppins Bold"/>
              </a:rPr>
              <a:t> </a:t>
            </a:r>
            <a:r>
              <a:rPr lang="en-US" sz="2134" b="1" spc="-21" dirty="0" err="1">
                <a:solidFill>
                  <a:srgbClr val="020202"/>
                </a:solidFill>
                <a:latin typeface="Poppins Bold"/>
              </a:rPr>
              <a:t>защитными</a:t>
            </a:r>
            <a:r>
              <a:rPr lang="en-US" sz="2134" b="1" spc="-21" dirty="0">
                <a:solidFill>
                  <a:srgbClr val="020202"/>
                </a:solidFill>
                <a:latin typeface="Poppins Bold"/>
              </a:rPr>
              <a:t> </a:t>
            </a:r>
            <a:r>
              <a:rPr lang="en-US" sz="2134" b="1" spc="-21" dirty="0" err="1">
                <a:solidFill>
                  <a:srgbClr val="020202"/>
                </a:solidFill>
                <a:latin typeface="Poppins Bold"/>
              </a:rPr>
              <a:t>свойствами</a:t>
            </a:r>
            <a:endParaRPr lang="en-US" sz="2134" b="1" spc="-21" dirty="0">
              <a:solidFill>
                <a:srgbClr val="020202"/>
              </a:solidFill>
              <a:latin typeface="Poppins Bold"/>
            </a:endParaRPr>
          </a:p>
          <a:p>
            <a:pPr algn="ctr">
              <a:lnSpc>
                <a:spcPts val="3159"/>
              </a:lnSpc>
            </a:pPr>
            <a:endParaRPr lang="en-US" sz="2134" spc="-21" dirty="0">
              <a:solidFill>
                <a:srgbClr val="020202"/>
              </a:solidFill>
              <a:latin typeface="Poppins Bold"/>
            </a:endParaRPr>
          </a:p>
        </p:txBody>
      </p:sp>
      <p:sp>
        <p:nvSpPr>
          <p:cNvPr id="78" name="TextBox 78"/>
          <p:cNvSpPr txBox="1"/>
          <p:nvPr/>
        </p:nvSpPr>
        <p:spPr>
          <a:xfrm>
            <a:off x="7976299" y="2819402"/>
            <a:ext cx="2383742" cy="342541"/>
          </a:xfrm>
          <a:prstGeom prst="rect">
            <a:avLst/>
          </a:prstGeom>
        </p:spPr>
        <p:txBody>
          <a:bodyPr lIns="0" tIns="0" rIns="0" bIns="0" rtlCol="0" anchor="t">
            <a:spAutoFit/>
          </a:bodyPr>
          <a:lstStyle/>
          <a:p>
            <a:pPr algn="ctr">
              <a:lnSpc>
                <a:spcPts val="2644"/>
              </a:lnSpc>
            </a:pPr>
            <a:r>
              <a:rPr lang="en-US" sz="1889" spc="56">
                <a:solidFill>
                  <a:srgbClr val="000000"/>
                </a:solidFill>
                <a:latin typeface="Poppins Bold"/>
              </a:rPr>
              <a:t>ШАГ 3</a:t>
            </a:r>
          </a:p>
        </p:txBody>
      </p:sp>
      <p:sp>
        <p:nvSpPr>
          <p:cNvPr id="79" name="TextBox 79"/>
          <p:cNvSpPr txBox="1"/>
          <p:nvPr/>
        </p:nvSpPr>
        <p:spPr>
          <a:xfrm>
            <a:off x="11377194" y="4683695"/>
            <a:ext cx="2352627" cy="1200445"/>
          </a:xfrm>
          <a:prstGeom prst="rect">
            <a:avLst/>
          </a:prstGeom>
        </p:spPr>
        <p:txBody>
          <a:bodyPr lIns="0" tIns="0" rIns="0" bIns="0" rtlCol="0" anchor="t">
            <a:spAutoFit/>
          </a:bodyPr>
          <a:lstStyle/>
          <a:p>
            <a:pPr algn="ctr">
              <a:lnSpc>
                <a:spcPts val="3159"/>
              </a:lnSpc>
            </a:pPr>
            <a:r>
              <a:rPr lang="en-US" sz="2134" b="1" spc="-21" dirty="0" err="1">
                <a:solidFill>
                  <a:srgbClr val="000000"/>
                </a:solidFill>
                <a:latin typeface="Poppins Bold"/>
              </a:rPr>
              <a:t>Выдача</a:t>
            </a:r>
            <a:r>
              <a:rPr lang="en-US" sz="2134" b="1" spc="-21" dirty="0">
                <a:solidFill>
                  <a:srgbClr val="000000"/>
                </a:solidFill>
                <a:latin typeface="Poppins Bold"/>
              </a:rPr>
              <a:t> СИЗ и </a:t>
            </a:r>
            <a:r>
              <a:rPr lang="en-US" sz="2134" b="1" spc="-21" dirty="0" err="1">
                <a:solidFill>
                  <a:srgbClr val="000000"/>
                </a:solidFill>
                <a:latin typeface="Poppins Bold"/>
              </a:rPr>
              <a:t>их</a:t>
            </a:r>
            <a:r>
              <a:rPr lang="en-US" sz="2134" b="1" spc="-21" dirty="0">
                <a:solidFill>
                  <a:srgbClr val="000000"/>
                </a:solidFill>
                <a:latin typeface="Poppins Bold"/>
              </a:rPr>
              <a:t> </a:t>
            </a:r>
            <a:r>
              <a:rPr lang="en-US" sz="2134" b="1" spc="-21" dirty="0" err="1">
                <a:solidFill>
                  <a:srgbClr val="000000"/>
                </a:solidFill>
                <a:latin typeface="Poppins Bold"/>
              </a:rPr>
              <a:t>учет</a:t>
            </a:r>
            <a:endParaRPr lang="en-US" sz="2134" b="1" spc="-21" dirty="0">
              <a:solidFill>
                <a:srgbClr val="000000"/>
              </a:solidFill>
              <a:latin typeface="Poppins Bold"/>
            </a:endParaRPr>
          </a:p>
          <a:p>
            <a:pPr algn="ctr">
              <a:lnSpc>
                <a:spcPts val="3159"/>
              </a:lnSpc>
            </a:pPr>
            <a:endParaRPr lang="en-US" sz="2134" spc="-21" dirty="0">
              <a:solidFill>
                <a:srgbClr val="000000"/>
              </a:solidFill>
              <a:latin typeface="Poppins Bold"/>
            </a:endParaRPr>
          </a:p>
        </p:txBody>
      </p:sp>
      <p:sp>
        <p:nvSpPr>
          <p:cNvPr id="80" name="TextBox 80"/>
          <p:cNvSpPr txBox="1"/>
          <p:nvPr/>
        </p:nvSpPr>
        <p:spPr>
          <a:xfrm>
            <a:off x="11346080" y="2819402"/>
            <a:ext cx="2383742" cy="342541"/>
          </a:xfrm>
          <a:prstGeom prst="rect">
            <a:avLst/>
          </a:prstGeom>
        </p:spPr>
        <p:txBody>
          <a:bodyPr lIns="0" tIns="0" rIns="0" bIns="0" rtlCol="0" anchor="t">
            <a:spAutoFit/>
          </a:bodyPr>
          <a:lstStyle/>
          <a:p>
            <a:pPr algn="ctr">
              <a:lnSpc>
                <a:spcPts val="2644"/>
              </a:lnSpc>
            </a:pPr>
            <a:r>
              <a:rPr lang="en-US" sz="1889" spc="56">
                <a:solidFill>
                  <a:srgbClr val="000000"/>
                </a:solidFill>
                <a:latin typeface="Poppins Bold"/>
              </a:rPr>
              <a:t>ШАГ 4</a:t>
            </a:r>
          </a:p>
        </p:txBody>
      </p:sp>
      <p:sp>
        <p:nvSpPr>
          <p:cNvPr id="81" name="TextBox 81"/>
          <p:cNvSpPr txBox="1"/>
          <p:nvPr/>
        </p:nvSpPr>
        <p:spPr>
          <a:xfrm>
            <a:off x="14746975" y="4683695"/>
            <a:ext cx="2352627" cy="1200445"/>
          </a:xfrm>
          <a:prstGeom prst="rect">
            <a:avLst/>
          </a:prstGeom>
        </p:spPr>
        <p:txBody>
          <a:bodyPr lIns="0" tIns="0" rIns="0" bIns="0" rtlCol="0" anchor="t">
            <a:spAutoFit/>
          </a:bodyPr>
          <a:lstStyle/>
          <a:p>
            <a:pPr algn="ctr">
              <a:lnSpc>
                <a:spcPts val="3159"/>
              </a:lnSpc>
            </a:pPr>
            <a:r>
              <a:rPr lang="en-US" sz="2134" b="1" spc="-21" dirty="0" err="1">
                <a:solidFill>
                  <a:srgbClr val="000000"/>
                </a:solidFill>
                <a:latin typeface="Poppins Bold"/>
              </a:rPr>
              <a:t>Хранение</a:t>
            </a:r>
            <a:r>
              <a:rPr lang="en-US" sz="2134" b="1" spc="-21" dirty="0">
                <a:solidFill>
                  <a:srgbClr val="000000"/>
                </a:solidFill>
                <a:latin typeface="Poppins Bold"/>
              </a:rPr>
              <a:t> СИЗ и </a:t>
            </a:r>
            <a:r>
              <a:rPr lang="en-US" sz="2134" b="1" spc="-21" dirty="0" err="1">
                <a:solidFill>
                  <a:srgbClr val="000000"/>
                </a:solidFill>
                <a:latin typeface="Poppins Bold"/>
              </a:rPr>
              <a:t>уход</a:t>
            </a:r>
            <a:r>
              <a:rPr lang="en-US" sz="2134" b="1" spc="-21" dirty="0">
                <a:solidFill>
                  <a:srgbClr val="000000"/>
                </a:solidFill>
                <a:latin typeface="Poppins Bold"/>
              </a:rPr>
              <a:t> </a:t>
            </a:r>
            <a:r>
              <a:rPr lang="en-US" sz="2134" b="1" spc="-21" dirty="0" err="1">
                <a:solidFill>
                  <a:srgbClr val="000000"/>
                </a:solidFill>
                <a:latin typeface="Poppins Bold"/>
              </a:rPr>
              <a:t>за</a:t>
            </a:r>
            <a:r>
              <a:rPr lang="en-US" sz="2134" b="1" spc="-21" dirty="0">
                <a:solidFill>
                  <a:srgbClr val="000000"/>
                </a:solidFill>
                <a:latin typeface="Poppins Bold"/>
              </a:rPr>
              <a:t> </a:t>
            </a:r>
            <a:r>
              <a:rPr lang="en-US" sz="2134" b="1" spc="-21" dirty="0" err="1">
                <a:solidFill>
                  <a:srgbClr val="000000"/>
                </a:solidFill>
                <a:latin typeface="Poppins Bold"/>
              </a:rPr>
              <a:t>ними</a:t>
            </a:r>
            <a:endParaRPr lang="en-US" sz="2134" b="1" spc="-21" dirty="0">
              <a:solidFill>
                <a:srgbClr val="000000"/>
              </a:solidFill>
              <a:latin typeface="Poppins Bold"/>
            </a:endParaRPr>
          </a:p>
          <a:p>
            <a:pPr algn="ctr">
              <a:lnSpc>
                <a:spcPts val="3159"/>
              </a:lnSpc>
            </a:pPr>
            <a:endParaRPr lang="en-US" sz="2134" b="1" spc="-21" dirty="0">
              <a:solidFill>
                <a:srgbClr val="000000"/>
              </a:solidFill>
              <a:latin typeface="Poppins Bold"/>
            </a:endParaRPr>
          </a:p>
        </p:txBody>
      </p:sp>
      <p:sp>
        <p:nvSpPr>
          <p:cNvPr id="82" name="TextBox 82"/>
          <p:cNvSpPr txBox="1"/>
          <p:nvPr/>
        </p:nvSpPr>
        <p:spPr>
          <a:xfrm>
            <a:off x="14715861" y="2819402"/>
            <a:ext cx="2383742" cy="342541"/>
          </a:xfrm>
          <a:prstGeom prst="rect">
            <a:avLst/>
          </a:prstGeom>
        </p:spPr>
        <p:txBody>
          <a:bodyPr lIns="0" tIns="0" rIns="0" bIns="0" rtlCol="0" anchor="t">
            <a:spAutoFit/>
          </a:bodyPr>
          <a:lstStyle/>
          <a:p>
            <a:pPr algn="ctr">
              <a:lnSpc>
                <a:spcPts val="2644"/>
              </a:lnSpc>
            </a:pPr>
            <a:r>
              <a:rPr lang="en-US" sz="1889" spc="56">
                <a:solidFill>
                  <a:srgbClr val="000000"/>
                </a:solidFill>
                <a:latin typeface="Poppins Bold"/>
              </a:rPr>
              <a:t>ШАГ 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5820" y="4206362"/>
            <a:ext cx="17189464" cy="1142614"/>
            <a:chOff x="0" y="0"/>
            <a:chExt cx="3858838" cy="256504"/>
          </a:xfrm>
        </p:grpSpPr>
        <p:sp>
          <p:nvSpPr>
            <p:cNvPr id="3" name="Freeform 3"/>
            <p:cNvSpPr/>
            <p:nvPr/>
          </p:nvSpPr>
          <p:spPr>
            <a:xfrm>
              <a:off x="0" y="0"/>
              <a:ext cx="3858838" cy="256504"/>
            </a:xfrm>
            <a:custGeom>
              <a:avLst/>
              <a:gdLst/>
              <a:ahLst/>
              <a:cxnLst/>
              <a:rect l="l" t="t" r="r" b="b"/>
              <a:pathLst>
                <a:path w="3858838" h="256504">
                  <a:moveTo>
                    <a:pt x="0" y="0"/>
                  </a:moveTo>
                  <a:lnTo>
                    <a:pt x="3858838" y="0"/>
                  </a:lnTo>
                  <a:lnTo>
                    <a:pt x="3858838" y="256504"/>
                  </a:lnTo>
                  <a:lnTo>
                    <a:pt x="0" y="256504"/>
                  </a:lnTo>
                  <a:close/>
                </a:path>
              </a:pathLst>
            </a:custGeom>
            <a:solidFill>
              <a:srgbClr val="F8AA15"/>
            </a:solidFill>
          </p:spPr>
        </p:sp>
        <p:sp>
          <p:nvSpPr>
            <p:cNvPr id="4" name="TextBox 4"/>
            <p:cNvSpPr txBox="1"/>
            <p:nvPr/>
          </p:nvSpPr>
          <p:spPr>
            <a:xfrm>
              <a:off x="0" y="-38100"/>
              <a:ext cx="3858838" cy="29460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6" name="Freeform 6"/>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342907" y="10016500"/>
            <a:ext cx="20973813" cy="734301"/>
            <a:chOff x="0" y="0"/>
            <a:chExt cx="11607985" cy="406400"/>
          </a:xfrm>
        </p:grpSpPr>
        <p:sp>
          <p:nvSpPr>
            <p:cNvPr id="9" name="Freeform 9"/>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10" name="TextBox 10"/>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488624" y="10016500"/>
            <a:ext cx="13310752" cy="734301"/>
            <a:chOff x="0" y="0"/>
            <a:chExt cx="7366854" cy="406400"/>
          </a:xfrm>
        </p:grpSpPr>
        <p:sp>
          <p:nvSpPr>
            <p:cNvPr id="12" name="Freeform 12"/>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3" name="TextBox 13"/>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131384" y="10016500"/>
            <a:ext cx="10025232" cy="734301"/>
            <a:chOff x="0" y="0"/>
            <a:chExt cx="5548478" cy="406400"/>
          </a:xfrm>
        </p:grpSpPr>
        <p:sp>
          <p:nvSpPr>
            <p:cNvPr id="15" name="Freeform 15"/>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6" name="TextBox 16"/>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grpSp>
        <p:nvGrpSpPr>
          <p:cNvPr id="18" name="Group 18"/>
          <p:cNvGrpSpPr/>
          <p:nvPr/>
        </p:nvGrpSpPr>
        <p:grpSpPr>
          <a:xfrm>
            <a:off x="1516315" y="2007828"/>
            <a:ext cx="17189464" cy="1743598"/>
            <a:chOff x="0" y="0"/>
            <a:chExt cx="3858838" cy="391418"/>
          </a:xfrm>
        </p:grpSpPr>
        <p:sp>
          <p:nvSpPr>
            <p:cNvPr id="19" name="Freeform 19"/>
            <p:cNvSpPr/>
            <p:nvPr/>
          </p:nvSpPr>
          <p:spPr>
            <a:xfrm>
              <a:off x="0" y="0"/>
              <a:ext cx="3858838" cy="391418"/>
            </a:xfrm>
            <a:custGeom>
              <a:avLst/>
              <a:gdLst/>
              <a:ahLst/>
              <a:cxnLst/>
              <a:rect l="l" t="t" r="r" b="b"/>
              <a:pathLst>
                <a:path w="3858838" h="391418">
                  <a:moveTo>
                    <a:pt x="0" y="0"/>
                  </a:moveTo>
                  <a:lnTo>
                    <a:pt x="3858838" y="0"/>
                  </a:lnTo>
                  <a:lnTo>
                    <a:pt x="3858838" y="391418"/>
                  </a:lnTo>
                  <a:lnTo>
                    <a:pt x="0" y="391418"/>
                  </a:lnTo>
                  <a:close/>
                </a:path>
              </a:pathLst>
            </a:custGeom>
            <a:solidFill>
              <a:srgbClr val="F8AA15"/>
            </a:solidFill>
          </p:spPr>
        </p:sp>
        <p:sp>
          <p:nvSpPr>
            <p:cNvPr id="20" name="TextBox 20"/>
            <p:cNvSpPr txBox="1"/>
            <p:nvPr/>
          </p:nvSpPr>
          <p:spPr>
            <a:xfrm>
              <a:off x="0" y="-38100"/>
              <a:ext cx="3858838" cy="429518"/>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696858" y="1104900"/>
            <a:ext cx="16591141" cy="3000821"/>
          </a:xfrm>
          <a:prstGeom prst="rect">
            <a:avLst/>
          </a:prstGeom>
        </p:spPr>
        <p:txBody>
          <a:bodyPr wrap="square" lIns="0" tIns="0" rIns="0" bIns="0" rtlCol="0" anchor="t">
            <a:spAutoFit/>
          </a:bodyPr>
          <a:lstStyle/>
          <a:p>
            <a:pPr algn="ctr">
              <a:lnSpc>
                <a:spcPts val="2587"/>
              </a:lnSpc>
            </a:pPr>
            <a:r>
              <a:rPr lang="ru-RU" sz="2289" b="1" spc="-68" dirty="0">
                <a:solidFill>
                  <a:srgbClr val="020202"/>
                </a:solidFill>
                <a:latin typeface="Poppins"/>
              </a:rPr>
              <a:t>В первой главе инструкции по охране труда </a:t>
            </a:r>
            <a:endParaRPr lang="ru-RU" sz="2289" b="1" spc="-68" dirty="0" smtClean="0">
              <a:solidFill>
                <a:srgbClr val="020202"/>
              </a:solidFill>
              <a:latin typeface="Poppins"/>
            </a:endParaRPr>
          </a:p>
          <a:p>
            <a:pPr algn="ctr">
              <a:lnSpc>
                <a:spcPts val="2587"/>
              </a:lnSpc>
            </a:pPr>
            <a:r>
              <a:rPr lang="ru-RU" sz="2289" b="1" spc="-68" dirty="0" smtClean="0">
                <a:solidFill>
                  <a:srgbClr val="020202"/>
                </a:solidFill>
                <a:latin typeface="Poppins"/>
              </a:rPr>
              <a:t> должен содержаться перечень </a:t>
            </a:r>
            <a:r>
              <a:rPr lang="ru-RU" sz="2289" b="1" spc="-68" dirty="0">
                <a:solidFill>
                  <a:srgbClr val="020202"/>
                </a:solidFill>
                <a:latin typeface="Poppins"/>
              </a:rPr>
              <a:t>средств индивидуальной защиты, выдаваемых в соответствии с установленными нормами, с указанием маркировки по защитным свойствам</a:t>
            </a:r>
            <a:r>
              <a:rPr lang="ru-RU" sz="2289" b="1" spc="-68" dirty="0" smtClean="0">
                <a:solidFill>
                  <a:srgbClr val="020202"/>
                </a:solidFill>
                <a:latin typeface="Poppins"/>
              </a:rPr>
              <a:t>.</a:t>
            </a:r>
          </a:p>
          <a:p>
            <a:pPr algn="ctr">
              <a:lnSpc>
                <a:spcPts val="2587"/>
              </a:lnSpc>
            </a:pPr>
            <a:endParaRPr lang="en-US" sz="2289" b="1" spc="-68" dirty="0">
              <a:solidFill>
                <a:srgbClr val="020202"/>
              </a:solidFill>
              <a:latin typeface="Poppins"/>
            </a:endParaRPr>
          </a:p>
          <a:p>
            <a:pPr algn="ctr">
              <a:lnSpc>
                <a:spcPts val="2587"/>
              </a:lnSpc>
            </a:pPr>
            <a:r>
              <a:rPr lang="en-US" sz="2289" spc="-68" dirty="0" err="1" smtClean="0">
                <a:solidFill>
                  <a:srgbClr val="020202"/>
                </a:solidFill>
                <a:latin typeface="Poppins"/>
              </a:rPr>
              <a:t>На</a:t>
            </a:r>
            <a:r>
              <a:rPr lang="en-US" sz="2289" spc="-68" dirty="0" smtClean="0">
                <a:solidFill>
                  <a:srgbClr val="020202"/>
                </a:solidFill>
                <a:latin typeface="Poppins"/>
              </a:rPr>
              <a:t> </a:t>
            </a:r>
            <a:r>
              <a:rPr lang="en-US" sz="2289" spc="-68" dirty="0" err="1">
                <a:solidFill>
                  <a:srgbClr val="020202"/>
                </a:solidFill>
                <a:latin typeface="Poppins"/>
              </a:rPr>
              <a:t>работах</a:t>
            </a:r>
            <a:r>
              <a:rPr lang="en-US" sz="2289" spc="-68" dirty="0">
                <a:solidFill>
                  <a:srgbClr val="020202"/>
                </a:solidFill>
                <a:latin typeface="Poppins"/>
              </a:rPr>
              <a:t> с </a:t>
            </a:r>
            <a:r>
              <a:rPr lang="en-US" sz="2289" spc="-68" dirty="0" err="1">
                <a:solidFill>
                  <a:srgbClr val="020202"/>
                </a:solidFill>
                <a:latin typeface="Poppins"/>
              </a:rPr>
              <a:t>вредными</a:t>
            </a:r>
            <a:r>
              <a:rPr lang="en-US" sz="2289" spc="-68" dirty="0">
                <a:solidFill>
                  <a:srgbClr val="020202"/>
                </a:solidFill>
                <a:latin typeface="Poppins"/>
              </a:rPr>
              <a:t> и (</a:t>
            </a:r>
            <a:r>
              <a:rPr lang="en-US" sz="2289" spc="-68" dirty="0" err="1">
                <a:solidFill>
                  <a:srgbClr val="020202"/>
                </a:solidFill>
                <a:latin typeface="Poppins"/>
              </a:rPr>
              <a:t>или</a:t>
            </a:r>
            <a:r>
              <a:rPr lang="en-US" sz="2289" spc="-68" dirty="0">
                <a:solidFill>
                  <a:srgbClr val="020202"/>
                </a:solidFill>
                <a:latin typeface="Poppins"/>
              </a:rPr>
              <a:t>) </a:t>
            </a:r>
            <a:r>
              <a:rPr lang="en-US" sz="2289" spc="-68" dirty="0" err="1">
                <a:solidFill>
                  <a:srgbClr val="020202"/>
                </a:solidFill>
                <a:latin typeface="Poppins"/>
              </a:rPr>
              <a:t>опасными</a:t>
            </a:r>
            <a:r>
              <a:rPr lang="en-US" sz="2289" spc="-68" dirty="0">
                <a:solidFill>
                  <a:srgbClr val="020202"/>
                </a:solidFill>
                <a:latin typeface="Poppins"/>
              </a:rPr>
              <a:t> </a:t>
            </a:r>
            <a:r>
              <a:rPr lang="en-US" sz="2289" spc="-68" dirty="0" err="1">
                <a:solidFill>
                  <a:srgbClr val="020202"/>
                </a:solidFill>
                <a:latin typeface="Poppins"/>
              </a:rPr>
              <a:t>условиями</a:t>
            </a:r>
            <a:r>
              <a:rPr lang="en-US" sz="2289" spc="-68" dirty="0">
                <a:solidFill>
                  <a:srgbClr val="020202"/>
                </a:solidFill>
                <a:latin typeface="Poppins"/>
              </a:rPr>
              <a:t> </a:t>
            </a:r>
            <a:r>
              <a:rPr lang="en-US" sz="2289" spc="-68" dirty="0" err="1">
                <a:solidFill>
                  <a:srgbClr val="020202"/>
                </a:solidFill>
                <a:latin typeface="Poppins"/>
              </a:rPr>
              <a:t>труда</a:t>
            </a:r>
            <a:r>
              <a:rPr lang="en-US" sz="2289" spc="-68" dirty="0">
                <a:solidFill>
                  <a:srgbClr val="020202"/>
                </a:solidFill>
                <a:latin typeface="Poppins"/>
              </a:rPr>
              <a:t>, а </a:t>
            </a:r>
            <a:r>
              <a:rPr lang="en-US" sz="2289" spc="-68" dirty="0" err="1">
                <a:solidFill>
                  <a:srgbClr val="020202"/>
                </a:solidFill>
                <a:latin typeface="Poppins"/>
              </a:rPr>
              <a:t>также</a:t>
            </a:r>
            <a:r>
              <a:rPr lang="en-US" sz="2289" spc="-68" dirty="0">
                <a:solidFill>
                  <a:srgbClr val="020202"/>
                </a:solidFill>
                <a:latin typeface="Poppins"/>
              </a:rPr>
              <a:t> </a:t>
            </a:r>
            <a:r>
              <a:rPr lang="en-US" sz="2289" spc="-68" dirty="0" err="1">
                <a:solidFill>
                  <a:srgbClr val="020202"/>
                </a:solidFill>
                <a:latin typeface="Poppins"/>
              </a:rPr>
              <a:t>на</a:t>
            </a:r>
            <a:r>
              <a:rPr lang="en-US" sz="2289" spc="-68" dirty="0">
                <a:solidFill>
                  <a:srgbClr val="020202"/>
                </a:solidFill>
                <a:latin typeface="Poppins"/>
              </a:rPr>
              <a:t> </a:t>
            </a:r>
            <a:r>
              <a:rPr lang="en-US" sz="2289" spc="-68" dirty="0" err="1">
                <a:solidFill>
                  <a:srgbClr val="020202"/>
                </a:solidFill>
                <a:latin typeface="Poppins"/>
              </a:rPr>
              <a:t>работах</a:t>
            </a:r>
            <a:r>
              <a:rPr lang="en-US" sz="2289" spc="-68" dirty="0">
                <a:solidFill>
                  <a:srgbClr val="020202"/>
                </a:solidFill>
                <a:latin typeface="Poppins"/>
              </a:rPr>
              <a:t>, </a:t>
            </a:r>
            <a:r>
              <a:rPr lang="en-US" sz="2289" spc="-68" dirty="0" err="1">
                <a:solidFill>
                  <a:srgbClr val="020202"/>
                </a:solidFill>
                <a:latin typeface="Poppins"/>
              </a:rPr>
              <a:t>связанных</a:t>
            </a:r>
            <a:r>
              <a:rPr lang="en-US" sz="2289" spc="-68" dirty="0">
                <a:solidFill>
                  <a:srgbClr val="020202"/>
                </a:solidFill>
                <a:latin typeface="Poppins"/>
              </a:rPr>
              <a:t> с </a:t>
            </a:r>
            <a:r>
              <a:rPr lang="en-US" sz="2289" spc="-68" dirty="0" err="1">
                <a:solidFill>
                  <a:srgbClr val="020202"/>
                </a:solidFill>
                <a:latin typeface="Poppins"/>
              </a:rPr>
              <a:t>загрязнением</a:t>
            </a:r>
            <a:r>
              <a:rPr lang="en-US" sz="2289" spc="-68" dirty="0">
                <a:solidFill>
                  <a:srgbClr val="020202"/>
                </a:solidFill>
                <a:latin typeface="Poppins"/>
              </a:rPr>
              <a:t> </a:t>
            </a:r>
            <a:r>
              <a:rPr lang="en-US" sz="2289" spc="-68" dirty="0" err="1">
                <a:solidFill>
                  <a:srgbClr val="020202"/>
                </a:solidFill>
                <a:latin typeface="Poppins"/>
              </a:rPr>
              <a:t>или</a:t>
            </a:r>
            <a:r>
              <a:rPr lang="en-US" sz="2289" spc="-68" dirty="0">
                <a:solidFill>
                  <a:srgbClr val="020202"/>
                </a:solidFill>
                <a:latin typeface="Poppins"/>
              </a:rPr>
              <a:t> </a:t>
            </a:r>
            <a:r>
              <a:rPr lang="en-US" sz="2289" spc="-68" dirty="0" err="1">
                <a:solidFill>
                  <a:srgbClr val="020202"/>
                </a:solidFill>
                <a:latin typeface="Poppins"/>
              </a:rPr>
              <a:t>осуществляемых</a:t>
            </a:r>
            <a:r>
              <a:rPr lang="en-US" sz="2289" spc="-68" dirty="0">
                <a:solidFill>
                  <a:srgbClr val="020202"/>
                </a:solidFill>
                <a:latin typeface="Poppins"/>
              </a:rPr>
              <a:t> в </a:t>
            </a:r>
            <a:r>
              <a:rPr lang="en-US" sz="2289" spc="-68" dirty="0" err="1">
                <a:solidFill>
                  <a:srgbClr val="020202"/>
                </a:solidFill>
                <a:latin typeface="Poppins"/>
              </a:rPr>
              <a:t>неблагоприятных</a:t>
            </a:r>
            <a:r>
              <a:rPr lang="en-US" sz="2289" spc="-68" dirty="0">
                <a:solidFill>
                  <a:srgbClr val="020202"/>
                </a:solidFill>
                <a:latin typeface="Poppins"/>
              </a:rPr>
              <a:t> </a:t>
            </a:r>
            <a:r>
              <a:rPr lang="en-US" sz="2289" spc="-68" dirty="0" err="1">
                <a:solidFill>
                  <a:srgbClr val="020202"/>
                </a:solidFill>
                <a:latin typeface="Poppins"/>
              </a:rPr>
              <a:t>температурных</a:t>
            </a:r>
            <a:r>
              <a:rPr lang="en-US" sz="2289" spc="-68" dirty="0">
                <a:solidFill>
                  <a:srgbClr val="020202"/>
                </a:solidFill>
                <a:latin typeface="Poppins"/>
              </a:rPr>
              <a:t> </a:t>
            </a:r>
            <a:r>
              <a:rPr lang="en-US" sz="2289" spc="-68" dirty="0" err="1">
                <a:solidFill>
                  <a:srgbClr val="020202"/>
                </a:solidFill>
                <a:latin typeface="Poppins"/>
              </a:rPr>
              <a:t>условиях</a:t>
            </a:r>
            <a:r>
              <a:rPr lang="en-US" sz="2289" spc="-68" dirty="0">
                <a:solidFill>
                  <a:srgbClr val="020202"/>
                </a:solidFill>
                <a:latin typeface="Poppins"/>
              </a:rPr>
              <a:t>, </a:t>
            </a:r>
            <a:r>
              <a:rPr lang="en-US" sz="2289" spc="-68" dirty="0" err="1">
                <a:solidFill>
                  <a:srgbClr val="020202"/>
                </a:solidFill>
                <a:latin typeface="Poppins"/>
              </a:rPr>
              <a:t>наниматель</a:t>
            </a:r>
            <a:r>
              <a:rPr lang="en-US" sz="2289" spc="-68" dirty="0">
                <a:solidFill>
                  <a:srgbClr val="020202"/>
                </a:solidFill>
                <a:latin typeface="Poppins"/>
              </a:rPr>
              <a:t> </a:t>
            </a:r>
            <a:r>
              <a:rPr lang="en-US" sz="2289" spc="-68" dirty="0" err="1">
                <a:solidFill>
                  <a:srgbClr val="020202"/>
                </a:solidFill>
                <a:latin typeface="Poppins"/>
              </a:rPr>
              <a:t>обязан</a:t>
            </a:r>
            <a:r>
              <a:rPr lang="en-US" sz="2289" spc="-68" dirty="0">
                <a:solidFill>
                  <a:srgbClr val="020202"/>
                </a:solidFill>
                <a:latin typeface="Poppins"/>
              </a:rPr>
              <a:t> </a:t>
            </a:r>
            <a:r>
              <a:rPr lang="en-US" sz="2289" spc="-68" dirty="0" err="1">
                <a:solidFill>
                  <a:srgbClr val="020202"/>
                </a:solidFill>
                <a:latin typeface="Poppins"/>
              </a:rPr>
              <a:t>обеспечить</a:t>
            </a:r>
            <a:r>
              <a:rPr lang="en-US" sz="2289" spc="-68" dirty="0">
                <a:solidFill>
                  <a:srgbClr val="020202"/>
                </a:solidFill>
                <a:latin typeface="Poppins"/>
              </a:rPr>
              <a:t> </a:t>
            </a:r>
            <a:r>
              <a:rPr lang="en-US" sz="2289" spc="-68" dirty="0" err="1">
                <a:solidFill>
                  <a:srgbClr val="020202"/>
                </a:solidFill>
                <a:latin typeface="Poppins"/>
              </a:rPr>
              <a:t>выдачу</a:t>
            </a:r>
            <a:r>
              <a:rPr lang="en-US" sz="2289" spc="-68" dirty="0">
                <a:solidFill>
                  <a:srgbClr val="020202"/>
                </a:solidFill>
                <a:latin typeface="Poppins"/>
              </a:rPr>
              <a:t> </a:t>
            </a:r>
            <a:r>
              <a:rPr lang="en-US" sz="2289" spc="-68" dirty="0" err="1">
                <a:solidFill>
                  <a:srgbClr val="020202"/>
                </a:solidFill>
                <a:latin typeface="Poppins"/>
              </a:rPr>
              <a:t>бесплатно</a:t>
            </a:r>
            <a:r>
              <a:rPr lang="en-US" sz="2289" spc="-68" dirty="0">
                <a:solidFill>
                  <a:srgbClr val="020202"/>
                </a:solidFill>
                <a:latin typeface="Poppins"/>
              </a:rPr>
              <a:t> </a:t>
            </a:r>
            <a:r>
              <a:rPr lang="en-US" sz="2289" spc="-68" dirty="0" err="1">
                <a:solidFill>
                  <a:srgbClr val="020202"/>
                </a:solidFill>
                <a:latin typeface="Poppins"/>
              </a:rPr>
              <a:t>работникам</a:t>
            </a:r>
            <a:r>
              <a:rPr lang="en-US" sz="2289" spc="-68" dirty="0">
                <a:solidFill>
                  <a:srgbClr val="020202"/>
                </a:solidFill>
                <a:latin typeface="Poppins"/>
              </a:rPr>
              <a:t> </a:t>
            </a:r>
            <a:r>
              <a:rPr lang="en-US" sz="2289" spc="-68" dirty="0" err="1">
                <a:solidFill>
                  <a:srgbClr val="020202"/>
                </a:solidFill>
                <a:latin typeface="Poppins"/>
              </a:rPr>
              <a:t>средств</a:t>
            </a:r>
            <a:r>
              <a:rPr lang="en-US" sz="2289" spc="-68" dirty="0">
                <a:solidFill>
                  <a:srgbClr val="020202"/>
                </a:solidFill>
                <a:latin typeface="Poppins"/>
              </a:rPr>
              <a:t> </a:t>
            </a:r>
            <a:r>
              <a:rPr lang="en-US" sz="2289" spc="-68" dirty="0" err="1">
                <a:solidFill>
                  <a:srgbClr val="020202"/>
                </a:solidFill>
                <a:latin typeface="Poppins"/>
              </a:rPr>
              <a:t>индивидуальной</a:t>
            </a:r>
            <a:r>
              <a:rPr lang="en-US" sz="2289" spc="-68" dirty="0">
                <a:solidFill>
                  <a:srgbClr val="020202"/>
                </a:solidFill>
                <a:latin typeface="Poppins"/>
              </a:rPr>
              <a:t> </a:t>
            </a:r>
            <a:r>
              <a:rPr lang="en-US" sz="2289" spc="-68" dirty="0" err="1">
                <a:solidFill>
                  <a:srgbClr val="020202"/>
                </a:solidFill>
                <a:latin typeface="Poppins"/>
              </a:rPr>
              <a:t>защиты</a:t>
            </a:r>
            <a:r>
              <a:rPr lang="en-US" sz="2289" spc="-68" dirty="0">
                <a:solidFill>
                  <a:srgbClr val="020202"/>
                </a:solidFill>
                <a:latin typeface="Poppins"/>
              </a:rPr>
              <a:t> в </a:t>
            </a:r>
            <a:r>
              <a:rPr lang="en-US" sz="2289" spc="-68" dirty="0" err="1">
                <a:solidFill>
                  <a:srgbClr val="020202"/>
                </a:solidFill>
                <a:latin typeface="Poppins"/>
              </a:rPr>
              <a:t>объеме</a:t>
            </a:r>
            <a:r>
              <a:rPr lang="en-US" sz="2289" spc="-68" dirty="0">
                <a:solidFill>
                  <a:srgbClr val="020202"/>
                </a:solidFill>
                <a:latin typeface="Poppins"/>
              </a:rPr>
              <a:t> </a:t>
            </a:r>
            <a:r>
              <a:rPr lang="en-US" sz="2289" b="1" spc="-68" dirty="0" err="1">
                <a:solidFill>
                  <a:srgbClr val="020202"/>
                </a:solidFill>
                <a:latin typeface="Poppins Bold"/>
              </a:rPr>
              <a:t>не</a:t>
            </a:r>
            <a:r>
              <a:rPr lang="en-US" sz="2289" b="1" spc="-68" dirty="0">
                <a:solidFill>
                  <a:srgbClr val="020202"/>
                </a:solidFill>
                <a:latin typeface="Poppins Bold"/>
              </a:rPr>
              <a:t> </a:t>
            </a:r>
            <a:r>
              <a:rPr lang="en-US" sz="2289" b="1" spc="-68" dirty="0" err="1">
                <a:solidFill>
                  <a:srgbClr val="020202"/>
                </a:solidFill>
                <a:latin typeface="Poppins Bold"/>
              </a:rPr>
              <a:t>менее</a:t>
            </a:r>
            <a:r>
              <a:rPr lang="en-US" sz="2289" b="1" spc="-68" dirty="0">
                <a:solidFill>
                  <a:srgbClr val="020202"/>
                </a:solidFill>
                <a:latin typeface="Poppins Bold"/>
              </a:rPr>
              <a:t> </a:t>
            </a:r>
            <a:r>
              <a:rPr lang="en-US" sz="2289" b="1" spc="-68" dirty="0" err="1">
                <a:solidFill>
                  <a:srgbClr val="020202"/>
                </a:solidFill>
                <a:latin typeface="Poppins Bold"/>
              </a:rPr>
              <a:t>установленных</a:t>
            </a:r>
            <a:r>
              <a:rPr lang="en-US" sz="2289" b="1" spc="-68" dirty="0">
                <a:solidFill>
                  <a:srgbClr val="020202"/>
                </a:solidFill>
                <a:latin typeface="Poppins Bold"/>
              </a:rPr>
              <a:t> </a:t>
            </a:r>
            <a:r>
              <a:rPr lang="en-US" sz="2289" b="1" spc="-68" dirty="0" err="1">
                <a:solidFill>
                  <a:srgbClr val="020202"/>
                </a:solidFill>
                <a:latin typeface="Poppins Bold"/>
              </a:rPr>
              <a:t>типовыми</a:t>
            </a:r>
            <a:r>
              <a:rPr lang="en-US" sz="2289" b="1" spc="-68" dirty="0">
                <a:solidFill>
                  <a:srgbClr val="020202"/>
                </a:solidFill>
                <a:latin typeface="Poppins Bold"/>
              </a:rPr>
              <a:t> </a:t>
            </a:r>
            <a:r>
              <a:rPr lang="en-US" sz="2289" b="1" spc="-68" dirty="0" err="1">
                <a:solidFill>
                  <a:srgbClr val="020202"/>
                </a:solidFill>
                <a:latin typeface="Poppins Bold"/>
              </a:rPr>
              <a:t>отраслевыми</a:t>
            </a:r>
            <a:r>
              <a:rPr lang="en-US" sz="2289" b="1" spc="-68" dirty="0">
                <a:solidFill>
                  <a:srgbClr val="020202"/>
                </a:solidFill>
                <a:latin typeface="Poppins Bold"/>
              </a:rPr>
              <a:t> </a:t>
            </a:r>
            <a:r>
              <a:rPr lang="en-US" sz="2289" b="1" spc="-68" dirty="0" err="1">
                <a:solidFill>
                  <a:srgbClr val="020202"/>
                </a:solidFill>
                <a:latin typeface="Poppins Bold"/>
              </a:rPr>
              <a:t>нормами</a:t>
            </a:r>
            <a:r>
              <a:rPr lang="en-US" sz="2289" b="1" spc="-68" dirty="0">
                <a:solidFill>
                  <a:srgbClr val="020202"/>
                </a:solidFill>
                <a:latin typeface="Poppins"/>
              </a:rPr>
              <a:t> </a:t>
            </a:r>
            <a:r>
              <a:rPr lang="en-US" sz="2289" spc="-68" dirty="0" err="1">
                <a:solidFill>
                  <a:srgbClr val="020202"/>
                </a:solidFill>
                <a:latin typeface="Poppins"/>
              </a:rPr>
              <a:t>бесплатной</a:t>
            </a:r>
            <a:r>
              <a:rPr lang="en-US" sz="2289" spc="-68" dirty="0">
                <a:solidFill>
                  <a:srgbClr val="020202"/>
                </a:solidFill>
                <a:latin typeface="Poppins"/>
              </a:rPr>
              <a:t> </a:t>
            </a:r>
            <a:r>
              <a:rPr lang="en-US" sz="2289" spc="-68" dirty="0" err="1">
                <a:solidFill>
                  <a:srgbClr val="020202"/>
                </a:solidFill>
                <a:latin typeface="Poppins"/>
              </a:rPr>
              <a:t>выдачи</a:t>
            </a:r>
            <a:r>
              <a:rPr lang="en-US" sz="2289" spc="-68" dirty="0">
                <a:solidFill>
                  <a:srgbClr val="020202"/>
                </a:solidFill>
                <a:latin typeface="Poppins"/>
              </a:rPr>
              <a:t> </a:t>
            </a:r>
            <a:r>
              <a:rPr lang="en-US" sz="2289" spc="-68" dirty="0" err="1">
                <a:solidFill>
                  <a:srgbClr val="020202"/>
                </a:solidFill>
                <a:latin typeface="Poppins"/>
              </a:rPr>
              <a:t>средств</a:t>
            </a:r>
            <a:r>
              <a:rPr lang="en-US" sz="2289" spc="-68" dirty="0">
                <a:solidFill>
                  <a:srgbClr val="020202"/>
                </a:solidFill>
                <a:latin typeface="Poppins"/>
              </a:rPr>
              <a:t> </a:t>
            </a:r>
            <a:r>
              <a:rPr lang="en-US" sz="2289" spc="-68" dirty="0" err="1">
                <a:solidFill>
                  <a:srgbClr val="020202"/>
                </a:solidFill>
                <a:latin typeface="Poppins"/>
              </a:rPr>
              <a:t>индивидуальной</a:t>
            </a:r>
            <a:r>
              <a:rPr lang="en-US" sz="2289" spc="-68" dirty="0">
                <a:solidFill>
                  <a:srgbClr val="020202"/>
                </a:solidFill>
                <a:latin typeface="Poppins"/>
              </a:rPr>
              <a:t> </a:t>
            </a:r>
            <a:r>
              <a:rPr lang="en-US" sz="2289" spc="-68" dirty="0" err="1">
                <a:solidFill>
                  <a:srgbClr val="020202"/>
                </a:solidFill>
                <a:latin typeface="Poppins"/>
              </a:rPr>
              <a:t>защиты</a:t>
            </a:r>
            <a:r>
              <a:rPr lang="en-US" sz="2289" spc="-68" dirty="0">
                <a:solidFill>
                  <a:srgbClr val="020202"/>
                </a:solidFill>
                <a:latin typeface="Poppins"/>
              </a:rPr>
              <a:t>, </a:t>
            </a:r>
            <a:r>
              <a:rPr lang="en-US" sz="2289" spc="-68" dirty="0" err="1">
                <a:solidFill>
                  <a:srgbClr val="020202"/>
                </a:solidFill>
                <a:latin typeface="Poppins"/>
              </a:rPr>
              <a:t>утвержденными</a:t>
            </a:r>
            <a:r>
              <a:rPr lang="en-US" sz="2289" spc="-68" dirty="0">
                <a:solidFill>
                  <a:srgbClr val="020202"/>
                </a:solidFill>
                <a:latin typeface="Poppins"/>
              </a:rPr>
              <a:t> </a:t>
            </a:r>
            <a:r>
              <a:rPr lang="en-US" sz="2289" spc="-68" dirty="0" err="1">
                <a:solidFill>
                  <a:srgbClr val="020202"/>
                </a:solidFill>
                <a:latin typeface="Poppins"/>
              </a:rPr>
              <a:t>Министерством</a:t>
            </a:r>
            <a:r>
              <a:rPr lang="en-US" sz="2289" spc="-68" dirty="0">
                <a:solidFill>
                  <a:srgbClr val="020202"/>
                </a:solidFill>
                <a:latin typeface="Poppins"/>
              </a:rPr>
              <a:t> </a:t>
            </a:r>
            <a:r>
              <a:rPr lang="en-US" sz="2289" spc="-68" dirty="0" err="1">
                <a:solidFill>
                  <a:srgbClr val="020202"/>
                </a:solidFill>
                <a:latin typeface="Poppins"/>
              </a:rPr>
              <a:t>труда</a:t>
            </a:r>
            <a:r>
              <a:rPr lang="en-US" sz="2289" spc="-68" dirty="0">
                <a:solidFill>
                  <a:srgbClr val="020202"/>
                </a:solidFill>
                <a:latin typeface="Poppins"/>
              </a:rPr>
              <a:t> и </a:t>
            </a:r>
            <a:r>
              <a:rPr lang="en-US" sz="2289" spc="-68" dirty="0" err="1">
                <a:solidFill>
                  <a:srgbClr val="020202"/>
                </a:solidFill>
                <a:latin typeface="Poppins"/>
              </a:rPr>
              <a:t>социальной</a:t>
            </a:r>
            <a:r>
              <a:rPr lang="en-US" sz="2289" spc="-68" dirty="0">
                <a:solidFill>
                  <a:srgbClr val="020202"/>
                </a:solidFill>
                <a:latin typeface="Poppins"/>
              </a:rPr>
              <a:t> </a:t>
            </a:r>
            <a:r>
              <a:rPr lang="en-US" sz="2289" spc="-68" dirty="0" err="1">
                <a:solidFill>
                  <a:srgbClr val="020202"/>
                </a:solidFill>
                <a:latin typeface="Poppins"/>
              </a:rPr>
              <a:t>защиты</a:t>
            </a:r>
            <a:r>
              <a:rPr lang="en-US" sz="2289" spc="-68" dirty="0">
                <a:solidFill>
                  <a:srgbClr val="020202"/>
                </a:solidFill>
                <a:latin typeface="Poppins"/>
              </a:rPr>
              <a:t> </a:t>
            </a:r>
            <a:r>
              <a:rPr lang="en-US" sz="2289" spc="-68" dirty="0" err="1">
                <a:solidFill>
                  <a:srgbClr val="020202"/>
                </a:solidFill>
                <a:latin typeface="Poppins"/>
              </a:rPr>
              <a:t>Республики</a:t>
            </a:r>
            <a:r>
              <a:rPr lang="en-US" sz="2289" spc="-68" dirty="0">
                <a:solidFill>
                  <a:srgbClr val="020202"/>
                </a:solidFill>
                <a:latin typeface="Poppins"/>
              </a:rPr>
              <a:t> </a:t>
            </a:r>
            <a:r>
              <a:rPr lang="en-US" sz="2289" spc="-68" dirty="0" err="1">
                <a:solidFill>
                  <a:srgbClr val="020202"/>
                </a:solidFill>
                <a:latin typeface="Poppins"/>
              </a:rPr>
              <a:t>Беларусь</a:t>
            </a:r>
            <a:r>
              <a:rPr lang="en-US" sz="2289" spc="-68" dirty="0">
                <a:solidFill>
                  <a:srgbClr val="020202"/>
                </a:solidFill>
                <a:latin typeface="Poppins"/>
              </a:rPr>
              <a:t> (</a:t>
            </a:r>
            <a:r>
              <a:rPr lang="en-US" sz="2289" spc="-68" dirty="0" err="1">
                <a:solidFill>
                  <a:srgbClr val="020202"/>
                </a:solidFill>
                <a:latin typeface="Poppins"/>
              </a:rPr>
              <a:t>далее</a:t>
            </a:r>
            <a:r>
              <a:rPr lang="en-US" sz="2289" spc="-68" dirty="0">
                <a:solidFill>
                  <a:srgbClr val="020202"/>
                </a:solidFill>
                <a:latin typeface="Poppins"/>
              </a:rPr>
              <a:t> - </a:t>
            </a:r>
            <a:r>
              <a:rPr lang="en-US" sz="2289" spc="-68" dirty="0" err="1">
                <a:solidFill>
                  <a:srgbClr val="020202"/>
                </a:solidFill>
                <a:latin typeface="Poppins"/>
              </a:rPr>
              <a:t>типовые</a:t>
            </a:r>
            <a:r>
              <a:rPr lang="en-US" sz="2289" spc="-68" dirty="0">
                <a:solidFill>
                  <a:srgbClr val="020202"/>
                </a:solidFill>
                <a:latin typeface="Poppins"/>
              </a:rPr>
              <a:t> </a:t>
            </a:r>
            <a:r>
              <a:rPr lang="en-US" sz="2289" spc="-68" dirty="0" err="1">
                <a:solidFill>
                  <a:srgbClr val="020202"/>
                </a:solidFill>
                <a:latin typeface="Poppins"/>
              </a:rPr>
              <a:t>нормы</a:t>
            </a:r>
            <a:r>
              <a:rPr lang="en-US" sz="2289" spc="-68" dirty="0" smtClean="0">
                <a:solidFill>
                  <a:srgbClr val="020202"/>
                </a:solidFill>
                <a:latin typeface="Poppins"/>
              </a:rPr>
              <a:t>).</a:t>
            </a:r>
            <a:r>
              <a:rPr lang="ru-RU" sz="2289" spc="-68" dirty="0">
                <a:solidFill>
                  <a:srgbClr val="020202"/>
                </a:solidFill>
                <a:latin typeface="Poppins"/>
              </a:rPr>
              <a:t> </a:t>
            </a:r>
            <a:endParaRPr lang="en-US" sz="2289" spc="-68" dirty="0">
              <a:solidFill>
                <a:srgbClr val="020202"/>
              </a:solidFill>
              <a:latin typeface="Poppins"/>
            </a:endParaRPr>
          </a:p>
        </p:txBody>
      </p:sp>
      <p:sp>
        <p:nvSpPr>
          <p:cNvPr id="22" name="Freeform 22"/>
          <p:cNvSpPr/>
          <p:nvPr/>
        </p:nvSpPr>
        <p:spPr>
          <a:xfrm>
            <a:off x="384640" y="2192447"/>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23" name="Freeform 23"/>
          <p:cNvSpPr/>
          <p:nvPr/>
        </p:nvSpPr>
        <p:spPr>
          <a:xfrm>
            <a:off x="384640" y="4079475"/>
            <a:ext cx="1396387" cy="1396387"/>
          </a:xfrm>
          <a:custGeom>
            <a:avLst/>
            <a:gdLst/>
            <a:ahLst/>
            <a:cxnLst/>
            <a:rect l="l" t="t" r="r" b="b"/>
            <a:pathLst>
              <a:path w="1396387" h="1396387">
                <a:moveTo>
                  <a:pt x="0" y="0"/>
                </a:moveTo>
                <a:lnTo>
                  <a:pt x="1396387" y="0"/>
                </a:lnTo>
                <a:lnTo>
                  <a:pt x="1396387" y="1396388"/>
                </a:lnTo>
                <a:lnTo>
                  <a:pt x="0" y="13963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grpSp>
        <p:nvGrpSpPr>
          <p:cNvPr id="24" name="Group 24"/>
          <p:cNvGrpSpPr/>
          <p:nvPr/>
        </p:nvGrpSpPr>
        <p:grpSpPr>
          <a:xfrm>
            <a:off x="1345820" y="5974224"/>
            <a:ext cx="17189464" cy="1142614"/>
            <a:chOff x="0" y="0"/>
            <a:chExt cx="3858838" cy="256504"/>
          </a:xfrm>
        </p:grpSpPr>
        <p:sp>
          <p:nvSpPr>
            <p:cNvPr id="25" name="Freeform 25"/>
            <p:cNvSpPr/>
            <p:nvPr/>
          </p:nvSpPr>
          <p:spPr>
            <a:xfrm>
              <a:off x="0" y="0"/>
              <a:ext cx="3858838" cy="256504"/>
            </a:xfrm>
            <a:custGeom>
              <a:avLst/>
              <a:gdLst/>
              <a:ahLst/>
              <a:cxnLst/>
              <a:rect l="l" t="t" r="r" b="b"/>
              <a:pathLst>
                <a:path w="3858838" h="256504">
                  <a:moveTo>
                    <a:pt x="0" y="0"/>
                  </a:moveTo>
                  <a:lnTo>
                    <a:pt x="3858838" y="0"/>
                  </a:lnTo>
                  <a:lnTo>
                    <a:pt x="3858838" y="256504"/>
                  </a:lnTo>
                  <a:lnTo>
                    <a:pt x="0" y="256504"/>
                  </a:lnTo>
                  <a:close/>
                </a:path>
              </a:pathLst>
            </a:custGeom>
            <a:solidFill>
              <a:srgbClr val="F8AA15"/>
            </a:solidFill>
          </p:spPr>
        </p:sp>
        <p:sp>
          <p:nvSpPr>
            <p:cNvPr id="26" name="TextBox 26"/>
            <p:cNvSpPr txBox="1"/>
            <p:nvPr/>
          </p:nvSpPr>
          <p:spPr>
            <a:xfrm>
              <a:off x="0" y="-38100"/>
              <a:ext cx="3858838" cy="294604"/>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384640" y="5847338"/>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28" name="Freeform 28"/>
          <p:cNvSpPr/>
          <p:nvPr/>
        </p:nvSpPr>
        <p:spPr>
          <a:xfrm>
            <a:off x="645132" y="4356915"/>
            <a:ext cx="897270" cy="884933"/>
          </a:xfrm>
          <a:custGeom>
            <a:avLst/>
            <a:gdLst/>
            <a:ahLst/>
            <a:cxnLst/>
            <a:rect l="l" t="t" r="r" b="b"/>
            <a:pathLst>
              <a:path w="897270" h="884933">
                <a:moveTo>
                  <a:pt x="0" y="0"/>
                </a:moveTo>
                <a:lnTo>
                  <a:pt x="897270" y="0"/>
                </a:lnTo>
                <a:lnTo>
                  <a:pt x="897270" y="884933"/>
                </a:lnTo>
                <a:lnTo>
                  <a:pt x="0" y="88493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9" name="Freeform 29"/>
          <p:cNvSpPr/>
          <p:nvPr/>
        </p:nvSpPr>
        <p:spPr>
          <a:xfrm>
            <a:off x="658591" y="2421448"/>
            <a:ext cx="870352" cy="938384"/>
          </a:xfrm>
          <a:custGeom>
            <a:avLst/>
            <a:gdLst/>
            <a:ahLst/>
            <a:cxnLst/>
            <a:rect l="l" t="t" r="r" b="b"/>
            <a:pathLst>
              <a:path w="870352" h="938384">
                <a:moveTo>
                  <a:pt x="0" y="0"/>
                </a:moveTo>
                <a:lnTo>
                  <a:pt x="870352" y="0"/>
                </a:lnTo>
                <a:lnTo>
                  <a:pt x="870352" y="938385"/>
                </a:lnTo>
                <a:lnTo>
                  <a:pt x="0" y="938385"/>
                </a:lnTo>
                <a:lnTo>
                  <a:pt x="0" y="0"/>
                </a:lnTo>
                <a:close/>
              </a:path>
            </a:pathLst>
          </a:custGeom>
          <a:blipFill>
            <a:blip r:embed="rId11"/>
            <a:stretch>
              <a:fillRect/>
            </a:stretch>
          </a:blipFill>
        </p:spPr>
      </p:sp>
      <p:sp>
        <p:nvSpPr>
          <p:cNvPr id="30" name="Freeform 30"/>
          <p:cNvSpPr/>
          <p:nvPr/>
        </p:nvSpPr>
        <p:spPr>
          <a:xfrm>
            <a:off x="488626" y="5922213"/>
            <a:ext cx="1188415" cy="1246637"/>
          </a:xfrm>
          <a:custGeom>
            <a:avLst/>
            <a:gdLst/>
            <a:ahLst/>
            <a:cxnLst/>
            <a:rect l="l" t="t" r="r" b="b"/>
            <a:pathLst>
              <a:path w="1188415" h="1246637">
                <a:moveTo>
                  <a:pt x="0" y="0"/>
                </a:moveTo>
                <a:lnTo>
                  <a:pt x="1188415" y="0"/>
                </a:lnTo>
                <a:lnTo>
                  <a:pt x="1188415" y="1246637"/>
                </a:lnTo>
                <a:lnTo>
                  <a:pt x="0" y="1246637"/>
                </a:lnTo>
                <a:lnTo>
                  <a:pt x="0" y="0"/>
                </a:lnTo>
                <a:close/>
              </a:path>
            </a:pathLst>
          </a:custGeom>
          <a:blipFill>
            <a:blip r:embed="rId12"/>
            <a:stretch>
              <a:fillRect/>
            </a:stretch>
          </a:blipFill>
        </p:spPr>
      </p:sp>
      <p:sp>
        <p:nvSpPr>
          <p:cNvPr id="31" name="TextBox 31"/>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32" name="TextBox 32"/>
          <p:cNvSpPr txBox="1"/>
          <p:nvPr/>
        </p:nvSpPr>
        <p:spPr>
          <a:xfrm>
            <a:off x="1696858" y="4453166"/>
            <a:ext cx="16487388" cy="666849"/>
          </a:xfrm>
          <a:prstGeom prst="rect">
            <a:avLst/>
          </a:prstGeom>
        </p:spPr>
        <p:txBody>
          <a:bodyPr lIns="0" tIns="0" rIns="0" bIns="0" rtlCol="0" anchor="t">
            <a:spAutoFit/>
          </a:bodyPr>
          <a:lstStyle/>
          <a:p>
            <a:pPr algn="ctr">
              <a:lnSpc>
                <a:spcPts val="2587"/>
              </a:lnSpc>
            </a:pPr>
            <a:r>
              <a:rPr lang="en-US" sz="2289" spc="-68" dirty="0">
                <a:solidFill>
                  <a:srgbClr val="020202"/>
                </a:solidFill>
                <a:latin typeface="Poppins"/>
              </a:rPr>
              <a:t>  </a:t>
            </a:r>
            <a:r>
              <a:rPr lang="en-US" sz="2289" spc="-68" dirty="0" smtClean="0">
                <a:solidFill>
                  <a:srgbClr val="020202"/>
                </a:solidFill>
                <a:latin typeface="Poppins"/>
              </a:rPr>
              <a:t> </a:t>
            </a:r>
            <a:r>
              <a:rPr lang="en-US" sz="2289" spc="-68" dirty="0" err="1">
                <a:solidFill>
                  <a:srgbClr val="020202"/>
                </a:solidFill>
                <a:latin typeface="Poppins"/>
              </a:rPr>
              <a:t>Типовые</a:t>
            </a:r>
            <a:r>
              <a:rPr lang="en-US" sz="2289" spc="-68" dirty="0">
                <a:solidFill>
                  <a:srgbClr val="020202"/>
                </a:solidFill>
                <a:latin typeface="Poppins"/>
              </a:rPr>
              <a:t> </a:t>
            </a:r>
            <a:r>
              <a:rPr lang="en-US" sz="2289" spc="-68" dirty="0" err="1">
                <a:solidFill>
                  <a:srgbClr val="020202"/>
                </a:solidFill>
                <a:latin typeface="Poppins"/>
              </a:rPr>
              <a:t>нормы</a:t>
            </a:r>
            <a:r>
              <a:rPr lang="en-US" sz="2289" spc="-68" dirty="0">
                <a:solidFill>
                  <a:srgbClr val="020202"/>
                </a:solidFill>
                <a:latin typeface="Poppins"/>
              </a:rPr>
              <a:t> </a:t>
            </a:r>
            <a:r>
              <a:rPr lang="en-US" sz="2289" spc="-68" dirty="0" err="1">
                <a:solidFill>
                  <a:srgbClr val="020202"/>
                </a:solidFill>
                <a:latin typeface="Poppins"/>
              </a:rPr>
              <a:t>предусматривают</a:t>
            </a:r>
            <a:r>
              <a:rPr lang="en-US" sz="2289" spc="-68" dirty="0">
                <a:solidFill>
                  <a:srgbClr val="020202"/>
                </a:solidFill>
                <a:latin typeface="Poppins"/>
              </a:rPr>
              <a:t> </a:t>
            </a:r>
            <a:r>
              <a:rPr lang="en-US" sz="2289" spc="-68" dirty="0" err="1">
                <a:solidFill>
                  <a:srgbClr val="020202"/>
                </a:solidFill>
                <a:latin typeface="Poppins"/>
              </a:rPr>
              <a:t>обеспечение</a:t>
            </a:r>
            <a:r>
              <a:rPr lang="en-US" sz="2289" spc="-68" dirty="0">
                <a:solidFill>
                  <a:srgbClr val="020202"/>
                </a:solidFill>
                <a:latin typeface="Poppins"/>
              </a:rPr>
              <a:t> </a:t>
            </a:r>
            <a:r>
              <a:rPr lang="en-US" sz="2289" spc="-68" dirty="0" err="1">
                <a:solidFill>
                  <a:srgbClr val="020202"/>
                </a:solidFill>
                <a:latin typeface="Poppins"/>
              </a:rPr>
              <a:t>работников</a:t>
            </a:r>
            <a:r>
              <a:rPr lang="en-US" sz="2289" spc="-68" dirty="0">
                <a:solidFill>
                  <a:srgbClr val="020202"/>
                </a:solidFill>
                <a:latin typeface="Poppins"/>
              </a:rPr>
              <a:t> СИЗ </a:t>
            </a:r>
            <a:r>
              <a:rPr lang="en-US" sz="2289" b="1" spc="-68" dirty="0" err="1">
                <a:solidFill>
                  <a:srgbClr val="020202"/>
                </a:solidFill>
                <a:latin typeface="Poppins Bold"/>
              </a:rPr>
              <a:t>независимо</a:t>
            </a:r>
            <a:r>
              <a:rPr lang="en-US" sz="2289" b="1" spc="-68" dirty="0">
                <a:solidFill>
                  <a:srgbClr val="020202"/>
                </a:solidFill>
                <a:latin typeface="Poppins Bold"/>
              </a:rPr>
              <a:t> </a:t>
            </a:r>
            <a:r>
              <a:rPr lang="en-US" sz="2289" b="1" spc="-68" dirty="0" err="1">
                <a:solidFill>
                  <a:srgbClr val="020202"/>
                </a:solidFill>
                <a:latin typeface="Poppins Bold"/>
              </a:rPr>
              <a:t>от</a:t>
            </a:r>
            <a:r>
              <a:rPr lang="en-US" sz="2289" b="1" spc="-68" dirty="0">
                <a:solidFill>
                  <a:srgbClr val="020202"/>
                </a:solidFill>
                <a:latin typeface="Poppins Bold"/>
              </a:rPr>
              <a:t> </a:t>
            </a:r>
            <a:r>
              <a:rPr lang="en-US" sz="2289" b="1" spc="-68" dirty="0" err="1">
                <a:solidFill>
                  <a:srgbClr val="020202"/>
                </a:solidFill>
                <a:latin typeface="Poppins Bold"/>
              </a:rPr>
              <a:t>того</a:t>
            </a:r>
            <a:r>
              <a:rPr lang="en-US" sz="2289" b="1" spc="-68" dirty="0">
                <a:solidFill>
                  <a:srgbClr val="020202"/>
                </a:solidFill>
                <a:latin typeface="Poppins Bold"/>
              </a:rPr>
              <a:t>, к </a:t>
            </a:r>
            <a:r>
              <a:rPr lang="en-US" sz="2289" b="1" spc="-68" dirty="0" err="1">
                <a:solidFill>
                  <a:srgbClr val="020202"/>
                </a:solidFill>
                <a:latin typeface="Poppins Bold"/>
              </a:rPr>
              <a:t>какой</a:t>
            </a:r>
            <a:r>
              <a:rPr lang="en-US" sz="2289" b="1" spc="-68" dirty="0">
                <a:solidFill>
                  <a:srgbClr val="020202"/>
                </a:solidFill>
                <a:latin typeface="Poppins Bold"/>
              </a:rPr>
              <a:t> </a:t>
            </a:r>
            <a:r>
              <a:rPr lang="en-US" sz="2289" b="1" spc="-68" dirty="0" err="1">
                <a:solidFill>
                  <a:srgbClr val="020202"/>
                </a:solidFill>
                <a:latin typeface="Poppins Bold"/>
              </a:rPr>
              <a:t>отрасли</a:t>
            </a:r>
            <a:r>
              <a:rPr lang="en-US" sz="2289" b="1" spc="-68" dirty="0">
                <a:solidFill>
                  <a:srgbClr val="020202"/>
                </a:solidFill>
                <a:latin typeface="Poppins Bold"/>
              </a:rPr>
              <a:t> </a:t>
            </a:r>
            <a:r>
              <a:rPr lang="en-US" sz="2289" b="1" spc="-68" dirty="0" err="1">
                <a:solidFill>
                  <a:srgbClr val="020202"/>
                </a:solidFill>
                <a:latin typeface="Poppins Bold"/>
              </a:rPr>
              <a:t>экономики</a:t>
            </a:r>
            <a:r>
              <a:rPr lang="en-US" sz="2289" b="1" spc="-68" dirty="0">
                <a:solidFill>
                  <a:srgbClr val="020202"/>
                </a:solidFill>
                <a:latin typeface="Poppins Bold"/>
              </a:rPr>
              <a:t> </a:t>
            </a:r>
            <a:r>
              <a:rPr lang="en-US" sz="2289" b="1" spc="-68" dirty="0" err="1">
                <a:solidFill>
                  <a:srgbClr val="020202"/>
                </a:solidFill>
                <a:latin typeface="Poppins Bold"/>
              </a:rPr>
              <a:t>относятся</a:t>
            </a:r>
            <a:r>
              <a:rPr lang="en-US" sz="2289" spc="-68" dirty="0">
                <a:solidFill>
                  <a:srgbClr val="020202"/>
                </a:solidFill>
                <a:latin typeface="Poppins Bold"/>
              </a:rPr>
              <a:t> </a:t>
            </a:r>
            <a:r>
              <a:rPr lang="en-US" sz="2289" spc="-68" dirty="0" err="1">
                <a:solidFill>
                  <a:srgbClr val="020202"/>
                </a:solidFill>
                <a:latin typeface="Poppins"/>
              </a:rPr>
              <a:t>производства</a:t>
            </a:r>
            <a:r>
              <a:rPr lang="en-US" sz="2289" spc="-68" dirty="0">
                <a:solidFill>
                  <a:srgbClr val="020202"/>
                </a:solidFill>
                <a:latin typeface="Poppins"/>
              </a:rPr>
              <a:t>, </a:t>
            </a:r>
            <a:r>
              <a:rPr lang="en-US" sz="2289" spc="-68" dirty="0" err="1">
                <a:solidFill>
                  <a:srgbClr val="020202"/>
                </a:solidFill>
                <a:latin typeface="Poppins"/>
              </a:rPr>
              <a:t>цехи</a:t>
            </a:r>
            <a:r>
              <a:rPr lang="en-US" sz="2289" spc="-68" dirty="0">
                <a:solidFill>
                  <a:srgbClr val="020202"/>
                </a:solidFill>
                <a:latin typeface="Poppins"/>
              </a:rPr>
              <a:t>, </a:t>
            </a:r>
            <a:r>
              <a:rPr lang="en-US" sz="2289" spc="-68" dirty="0" err="1">
                <a:solidFill>
                  <a:srgbClr val="020202"/>
                </a:solidFill>
                <a:latin typeface="Poppins"/>
              </a:rPr>
              <a:t>участки</a:t>
            </a:r>
            <a:r>
              <a:rPr lang="en-US" sz="2289" spc="-68" dirty="0">
                <a:solidFill>
                  <a:srgbClr val="020202"/>
                </a:solidFill>
                <a:latin typeface="Poppins"/>
              </a:rPr>
              <a:t> и </a:t>
            </a:r>
            <a:r>
              <a:rPr lang="en-US" sz="2289" spc="-68" dirty="0" err="1">
                <a:solidFill>
                  <a:srgbClr val="020202"/>
                </a:solidFill>
                <a:latin typeface="Poppins"/>
              </a:rPr>
              <a:t>виды</a:t>
            </a:r>
            <a:r>
              <a:rPr lang="en-US" sz="2289" spc="-68" dirty="0">
                <a:solidFill>
                  <a:srgbClr val="020202"/>
                </a:solidFill>
                <a:latin typeface="Poppins"/>
              </a:rPr>
              <a:t> </a:t>
            </a:r>
            <a:r>
              <a:rPr lang="en-US" sz="2289" spc="-68" dirty="0" err="1">
                <a:solidFill>
                  <a:srgbClr val="020202"/>
                </a:solidFill>
                <a:latin typeface="Poppins"/>
              </a:rPr>
              <a:t>работ</a:t>
            </a:r>
            <a:r>
              <a:rPr lang="en-US" sz="2289" spc="-68" dirty="0">
                <a:solidFill>
                  <a:srgbClr val="020202"/>
                </a:solidFill>
                <a:latin typeface="Poppins"/>
              </a:rPr>
              <a:t>, а </a:t>
            </a:r>
            <a:r>
              <a:rPr lang="en-US" sz="2289" spc="-68" dirty="0" err="1">
                <a:solidFill>
                  <a:srgbClr val="020202"/>
                </a:solidFill>
                <a:latin typeface="Poppins"/>
              </a:rPr>
              <a:t>также</a:t>
            </a:r>
            <a:r>
              <a:rPr lang="en-US" sz="2289" spc="-68" dirty="0">
                <a:solidFill>
                  <a:srgbClr val="020202"/>
                </a:solidFill>
                <a:latin typeface="Poppins"/>
              </a:rPr>
              <a:t> </a:t>
            </a:r>
            <a:r>
              <a:rPr lang="en-US" sz="2289" spc="-68" dirty="0" err="1">
                <a:solidFill>
                  <a:srgbClr val="020202"/>
                </a:solidFill>
                <a:latin typeface="Poppins"/>
              </a:rPr>
              <a:t>независимо</a:t>
            </a:r>
            <a:r>
              <a:rPr lang="en-US" sz="2289" spc="-68" dirty="0">
                <a:solidFill>
                  <a:srgbClr val="020202"/>
                </a:solidFill>
                <a:latin typeface="Poppins"/>
              </a:rPr>
              <a:t> </a:t>
            </a:r>
            <a:r>
              <a:rPr lang="en-US" sz="2289" spc="-68" dirty="0" err="1">
                <a:solidFill>
                  <a:srgbClr val="020202"/>
                </a:solidFill>
                <a:latin typeface="Poppins"/>
              </a:rPr>
              <a:t>от</a:t>
            </a:r>
            <a:r>
              <a:rPr lang="en-US" sz="2289" spc="-68" dirty="0">
                <a:solidFill>
                  <a:srgbClr val="020202"/>
                </a:solidFill>
                <a:latin typeface="Poppins"/>
              </a:rPr>
              <a:t> </a:t>
            </a:r>
            <a:r>
              <a:rPr lang="en-US" sz="2289" spc="-68" dirty="0" err="1">
                <a:solidFill>
                  <a:srgbClr val="020202"/>
                </a:solidFill>
                <a:latin typeface="Poppins"/>
              </a:rPr>
              <a:t>форм</a:t>
            </a:r>
            <a:r>
              <a:rPr lang="en-US" sz="2289" spc="-68" dirty="0">
                <a:solidFill>
                  <a:srgbClr val="020202"/>
                </a:solidFill>
                <a:latin typeface="Poppins"/>
              </a:rPr>
              <a:t> </a:t>
            </a:r>
            <a:r>
              <a:rPr lang="en-US" sz="2289" spc="-68" dirty="0" err="1">
                <a:solidFill>
                  <a:srgbClr val="020202"/>
                </a:solidFill>
                <a:latin typeface="Poppins"/>
              </a:rPr>
              <a:t>собственности</a:t>
            </a:r>
            <a:r>
              <a:rPr lang="en-US" sz="2289" spc="-68" dirty="0">
                <a:solidFill>
                  <a:srgbClr val="020202"/>
                </a:solidFill>
                <a:latin typeface="Poppins"/>
              </a:rPr>
              <a:t> </a:t>
            </a:r>
            <a:r>
              <a:rPr lang="en-US" sz="2289" spc="-68" dirty="0" err="1">
                <a:solidFill>
                  <a:srgbClr val="020202"/>
                </a:solidFill>
                <a:latin typeface="Poppins"/>
              </a:rPr>
              <a:t>организаций</a:t>
            </a:r>
            <a:r>
              <a:rPr lang="en-US" sz="2289" spc="-68" dirty="0">
                <a:solidFill>
                  <a:srgbClr val="020202"/>
                </a:solidFill>
                <a:latin typeface="Poppins"/>
              </a:rPr>
              <a:t>.</a:t>
            </a:r>
          </a:p>
        </p:txBody>
      </p:sp>
      <p:sp>
        <p:nvSpPr>
          <p:cNvPr id="33" name="TextBox 33"/>
          <p:cNvSpPr txBox="1"/>
          <p:nvPr/>
        </p:nvSpPr>
        <p:spPr>
          <a:xfrm>
            <a:off x="1696858" y="6059102"/>
            <a:ext cx="16307085" cy="1333698"/>
          </a:xfrm>
          <a:prstGeom prst="rect">
            <a:avLst/>
          </a:prstGeom>
        </p:spPr>
        <p:txBody>
          <a:bodyPr wrap="square" lIns="0" tIns="0" rIns="0" bIns="0" rtlCol="0" anchor="t">
            <a:spAutoFit/>
          </a:bodyPr>
          <a:lstStyle/>
          <a:p>
            <a:pPr algn="ctr">
              <a:lnSpc>
                <a:spcPts val="2587"/>
              </a:lnSpc>
            </a:pPr>
            <a:r>
              <a:rPr lang="en-US" sz="2289" spc="-68" dirty="0">
                <a:solidFill>
                  <a:srgbClr val="020202"/>
                </a:solidFill>
                <a:latin typeface="Poppins"/>
              </a:rPr>
              <a:t>В </a:t>
            </a:r>
            <a:r>
              <a:rPr lang="en-US" sz="2289" spc="-68" dirty="0" err="1">
                <a:solidFill>
                  <a:srgbClr val="020202"/>
                </a:solidFill>
                <a:latin typeface="Poppins"/>
              </a:rPr>
              <a:t>настоящее</a:t>
            </a:r>
            <a:r>
              <a:rPr lang="en-US" sz="2289" spc="-68" dirty="0">
                <a:solidFill>
                  <a:srgbClr val="020202"/>
                </a:solidFill>
                <a:latin typeface="Poppins"/>
              </a:rPr>
              <a:t> </a:t>
            </a:r>
            <a:r>
              <a:rPr lang="en-US" sz="2289" spc="-68" dirty="0" err="1">
                <a:solidFill>
                  <a:srgbClr val="020202"/>
                </a:solidFill>
                <a:latin typeface="Poppins"/>
              </a:rPr>
              <a:t>время</a:t>
            </a:r>
            <a:r>
              <a:rPr lang="en-US" sz="2289" spc="-68" dirty="0">
                <a:solidFill>
                  <a:srgbClr val="020202"/>
                </a:solidFill>
                <a:latin typeface="Poppins"/>
              </a:rPr>
              <a:t> </a:t>
            </a:r>
            <a:r>
              <a:rPr lang="en-US" sz="2289" spc="-68" dirty="0" err="1">
                <a:solidFill>
                  <a:srgbClr val="020202"/>
                </a:solidFill>
                <a:latin typeface="Poppins"/>
              </a:rPr>
              <a:t>Министерством</a:t>
            </a:r>
            <a:r>
              <a:rPr lang="en-US" sz="2289" spc="-68" dirty="0">
                <a:solidFill>
                  <a:srgbClr val="020202"/>
                </a:solidFill>
                <a:latin typeface="Poppins"/>
              </a:rPr>
              <a:t> </a:t>
            </a:r>
            <a:r>
              <a:rPr lang="en-US" sz="2289" spc="-68" dirty="0" err="1">
                <a:solidFill>
                  <a:srgbClr val="020202"/>
                </a:solidFill>
                <a:latin typeface="Poppins"/>
              </a:rPr>
              <a:t>утверждено</a:t>
            </a:r>
            <a:r>
              <a:rPr lang="en-US" sz="2289" spc="-68" dirty="0">
                <a:solidFill>
                  <a:srgbClr val="020202"/>
                </a:solidFill>
                <a:latin typeface="Poppins"/>
              </a:rPr>
              <a:t> </a:t>
            </a:r>
            <a:r>
              <a:rPr lang="en-US" sz="2289" spc="-68" dirty="0" err="1">
                <a:solidFill>
                  <a:srgbClr val="020202"/>
                </a:solidFill>
                <a:latin typeface="Poppins"/>
              </a:rPr>
              <a:t>около</a:t>
            </a:r>
            <a:r>
              <a:rPr lang="en-US" sz="2289" spc="-68" dirty="0">
                <a:solidFill>
                  <a:srgbClr val="020202"/>
                </a:solidFill>
                <a:latin typeface="Poppins"/>
              </a:rPr>
              <a:t> </a:t>
            </a:r>
            <a:r>
              <a:rPr lang="en-US" sz="2289" spc="-68" dirty="0">
                <a:solidFill>
                  <a:srgbClr val="020202"/>
                </a:solidFill>
                <a:latin typeface="Poppins Bold"/>
              </a:rPr>
              <a:t>50 </a:t>
            </a:r>
            <a:r>
              <a:rPr lang="en-US" sz="2289" b="1" spc="-68" dirty="0" err="1">
                <a:solidFill>
                  <a:srgbClr val="020202"/>
                </a:solidFill>
                <a:latin typeface="Poppins Bold"/>
              </a:rPr>
              <a:t>типовых</a:t>
            </a:r>
            <a:r>
              <a:rPr lang="en-US" sz="2289" b="1" spc="-68" dirty="0">
                <a:solidFill>
                  <a:srgbClr val="020202"/>
                </a:solidFill>
                <a:latin typeface="Poppins Bold"/>
              </a:rPr>
              <a:t> </a:t>
            </a:r>
            <a:r>
              <a:rPr lang="en-US" sz="2289" b="1" spc="-68" dirty="0" err="1">
                <a:solidFill>
                  <a:srgbClr val="020202"/>
                </a:solidFill>
                <a:latin typeface="Poppins Bold"/>
              </a:rPr>
              <a:t>норм</a:t>
            </a:r>
            <a:r>
              <a:rPr lang="en-US" sz="2289" b="1" spc="-68" dirty="0">
                <a:solidFill>
                  <a:srgbClr val="020202"/>
                </a:solidFill>
                <a:latin typeface="Poppins"/>
              </a:rPr>
              <a:t> </a:t>
            </a:r>
            <a:r>
              <a:rPr lang="en-US" sz="2289" spc="-68" dirty="0" err="1">
                <a:solidFill>
                  <a:srgbClr val="020202"/>
                </a:solidFill>
                <a:latin typeface="Poppins"/>
              </a:rPr>
              <a:t>для</a:t>
            </a:r>
            <a:r>
              <a:rPr lang="en-US" sz="2289" spc="-68" dirty="0">
                <a:solidFill>
                  <a:srgbClr val="020202"/>
                </a:solidFill>
                <a:latin typeface="Poppins"/>
              </a:rPr>
              <a:t> </a:t>
            </a:r>
            <a:r>
              <a:rPr lang="en-US" sz="2289" spc="-68" dirty="0" err="1">
                <a:solidFill>
                  <a:srgbClr val="020202"/>
                </a:solidFill>
                <a:latin typeface="Poppins"/>
              </a:rPr>
              <a:t>различных</a:t>
            </a:r>
            <a:r>
              <a:rPr lang="en-US" sz="2289" spc="-68" dirty="0">
                <a:solidFill>
                  <a:srgbClr val="020202"/>
                </a:solidFill>
                <a:latin typeface="Poppins"/>
              </a:rPr>
              <a:t> </a:t>
            </a:r>
            <a:r>
              <a:rPr lang="en-US" sz="2289" spc="-68" dirty="0" err="1">
                <a:solidFill>
                  <a:srgbClr val="020202"/>
                </a:solidFill>
                <a:latin typeface="Poppins"/>
              </a:rPr>
              <a:t>отраслей</a:t>
            </a:r>
            <a:r>
              <a:rPr lang="en-US" sz="2289" spc="-68" dirty="0">
                <a:solidFill>
                  <a:srgbClr val="020202"/>
                </a:solidFill>
                <a:latin typeface="Poppins"/>
              </a:rPr>
              <a:t> и </a:t>
            </a:r>
            <a:r>
              <a:rPr lang="en-US" sz="2289" spc="-68" dirty="0" err="1">
                <a:solidFill>
                  <a:srgbClr val="020202"/>
                </a:solidFill>
                <a:latin typeface="Poppins"/>
              </a:rPr>
              <a:t>видов</a:t>
            </a:r>
            <a:r>
              <a:rPr lang="en-US" sz="2289" spc="-68" dirty="0">
                <a:solidFill>
                  <a:srgbClr val="020202"/>
                </a:solidFill>
                <a:latin typeface="Poppins"/>
              </a:rPr>
              <a:t> </a:t>
            </a:r>
            <a:r>
              <a:rPr lang="en-US" sz="2289" spc="-68" dirty="0" err="1">
                <a:solidFill>
                  <a:srgbClr val="020202"/>
                </a:solidFill>
                <a:latin typeface="Poppins"/>
              </a:rPr>
              <a:t>экономической</a:t>
            </a:r>
            <a:r>
              <a:rPr lang="en-US" sz="2289" spc="-68" dirty="0">
                <a:solidFill>
                  <a:srgbClr val="020202"/>
                </a:solidFill>
                <a:latin typeface="Poppins"/>
              </a:rPr>
              <a:t> </a:t>
            </a:r>
            <a:r>
              <a:rPr lang="en-US" sz="2289" spc="-68" dirty="0" err="1">
                <a:solidFill>
                  <a:srgbClr val="020202"/>
                </a:solidFill>
                <a:latin typeface="Poppins"/>
              </a:rPr>
              <a:t>деятельности</a:t>
            </a:r>
            <a:r>
              <a:rPr lang="en-US" sz="2289" spc="-68" dirty="0">
                <a:solidFill>
                  <a:srgbClr val="020202"/>
                </a:solidFill>
                <a:latin typeface="Poppins"/>
              </a:rPr>
              <a:t>. </a:t>
            </a:r>
            <a:endParaRPr lang="ru-RU" sz="2289" spc="-68" dirty="0" smtClean="0">
              <a:solidFill>
                <a:srgbClr val="020202"/>
              </a:solidFill>
              <a:latin typeface="Poppins"/>
            </a:endParaRPr>
          </a:p>
          <a:p>
            <a:pPr algn="ctr">
              <a:lnSpc>
                <a:spcPts val="2587"/>
              </a:lnSpc>
            </a:pPr>
            <a:r>
              <a:rPr lang="en-US" sz="2289" spc="-68" dirty="0" smtClean="0">
                <a:solidFill>
                  <a:srgbClr val="020202"/>
                </a:solidFill>
                <a:latin typeface="Poppins"/>
              </a:rPr>
              <a:t>В </a:t>
            </a:r>
            <a:r>
              <a:rPr lang="en-US" sz="2289" spc="-68" dirty="0" err="1">
                <a:solidFill>
                  <a:srgbClr val="020202"/>
                </a:solidFill>
                <a:latin typeface="Poppins"/>
              </a:rPr>
              <a:t>связи</a:t>
            </a:r>
            <a:r>
              <a:rPr lang="en-US" sz="2289" spc="-68" dirty="0">
                <a:solidFill>
                  <a:srgbClr val="020202"/>
                </a:solidFill>
                <a:latin typeface="Poppins"/>
              </a:rPr>
              <a:t> с </a:t>
            </a:r>
            <a:r>
              <a:rPr lang="en-US" sz="2289" spc="-68" dirty="0" err="1">
                <a:solidFill>
                  <a:srgbClr val="020202"/>
                </a:solidFill>
                <a:latin typeface="Poppins"/>
              </a:rPr>
              <a:t>изменениями</a:t>
            </a:r>
            <a:r>
              <a:rPr lang="en-US" sz="2289" spc="-68" dirty="0">
                <a:solidFill>
                  <a:srgbClr val="020202"/>
                </a:solidFill>
                <a:latin typeface="Poppins"/>
              </a:rPr>
              <a:t>, </a:t>
            </a:r>
            <a:r>
              <a:rPr lang="en-US" sz="2289" spc="-68" dirty="0" err="1">
                <a:solidFill>
                  <a:srgbClr val="020202"/>
                </a:solidFill>
                <a:latin typeface="Poppins"/>
              </a:rPr>
              <a:t>произошедшими</a:t>
            </a:r>
            <a:r>
              <a:rPr lang="en-US" sz="2289" spc="-68" dirty="0">
                <a:solidFill>
                  <a:srgbClr val="020202"/>
                </a:solidFill>
                <a:latin typeface="Poppins"/>
              </a:rPr>
              <a:t> в </a:t>
            </a:r>
            <a:r>
              <a:rPr lang="en-US" sz="2289" spc="-68" dirty="0" err="1">
                <a:solidFill>
                  <a:srgbClr val="020202"/>
                </a:solidFill>
                <a:latin typeface="Poppins"/>
              </a:rPr>
              <a:t>законодательстве</a:t>
            </a:r>
            <a:r>
              <a:rPr lang="en-US" sz="2289" spc="-68" dirty="0">
                <a:solidFill>
                  <a:srgbClr val="020202"/>
                </a:solidFill>
                <a:latin typeface="Poppins"/>
              </a:rPr>
              <a:t>, и </a:t>
            </a:r>
            <a:r>
              <a:rPr lang="en-US" sz="2289" spc="-68" dirty="0" err="1">
                <a:solidFill>
                  <a:srgbClr val="020202"/>
                </a:solidFill>
                <a:latin typeface="Poppins"/>
              </a:rPr>
              <a:t>поступающими</a:t>
            </a:r>
            <a:r>
              <a:rPr lang="en-US" sz="2289" spc="-68" dirty="0">
                <a:solidFill>
                  <a:srgbClr val="020202"/>
                </a:solidFill>
                <a:latin typeface="Poppins"/>
              </a:rPr>
              <a:t> </a:t>
            </a:r>
            <a:r>
              <a:rPr lang="en-US" sz="2289" spc="-68" dirty="0" err="1">
                <a:solidFill>
                  <a:srgbClr val="020202"/>
                </a:solidFill>
                <a:latin typeface="Poppins"/>
              </a:rPr>
              <a:t>предложениями</a:t>
            </a:r>
            <a:r>
              <a:rPr lang="en-US" sz="2289" spc="-68" dirty="0">
                <a:solidFill>
                  <a:srgbClr val="020202"/>
                </a:solidFill>
                <a:latin typeface="Poppins"/>
              </a:rPr>
              <a:t> </a:t>
            </a:r>
            <a:r>
              <a:rPr lang="en-US" sz="2289" spc="-68" dirty="0" err="1">
                <a:solidFill>
                  <a:srgbClr val="020202"/>
                </a:solidFill>
                <a:latin typeface="Poppins"/>
              </a:rPr>
              <a:t>Министерство</a:t>
            </a:r>
            <a:r>
              <a:rPr lang="en-US" sz="2289" spc="-68" dirty="0">
                <a:solidFill>
                  <a:srgbClr val="020202"/>
                </a:solidFill>
                <a:latin typeface="Poppins"/>
              </a:rPr>
              <a:t> </a:t>
            </a:r>
            <a:r>
              <a:rPr lang="en-US" sz="2289" spc="-68" dirty="0" err="1">
                <a:solidFill>
                  <a:srgbClr val="020202"/>
                </a:solidFill>
                <a:latin typeface="Poppins"/>
              </a:rPr>
              <a:t>проводит</a:t>
            </a:r>
            <a:r>
              <a:rPr lang="en-US" sz="2289" spc="-68" dirty="0">
                <a:solidFill>
                  <a:srgbClr val="020202"/>
                </a:solidFill>
                <a:latin typeface="Poppins"/>
              </a:rPr>
              <a:t> </a:t>
            </a:r>
            <a:r>
              <a:rPr lang="en-US" sz="2289" spc="-68" dirty="0" err="1">
                <a:solidFill>
                  <a:srgbClr val="020202"/>
                </a:solidFill>
                <a:latin typeface="Poppins"/>
              </a:rPr>
              <a:t>работу</a:t>
            </a:r>
            <a:r>
              <a:rPr lang="en-US" sz="2289" spc="-68" dirty="0">
                <a:solidFill>
                  <a:srgbClr val="020202"/>
                </a:solidFill>
                <a:latin typeface="Poppins"/>
              </a:rPr>
              <a:t> </a:t>
            </a:r>
            <a:r>
              <a:rPr lang="en-US" sz="2289" spc="-68" dirty="0" err="1">
                <a:solidFill>
                  <a:srgbClr val="020202"/>
                </a:solidFill>
                <a:latin typeface="Poppins"/>
              </a:rPr>
              <a:t>по</a:t>
            </a:r>
            <a:r>
              <a:rPr lang="en-US" sz="2289" spc="-68" dirty="0">
                <a:solidFill>
                  <a:srgbClr val="020202"/>
                </a:solidFill>
                <a:latin typeface="Poppins"/>
              </a:rPr>
              <a:t> </a:t>
            </a:r>
            <a:r>
              <a:rPr lang="en-US" sz="2289" spc="-68" dirty="0" err="1">
                <a:solidFill>
                  <a:srgbClr val="020202"/>
                </a:solidFill>
                <a:latin typeface="Poppins"/>
              </a:rPr>
              <a:t>пересмотру</a:t>
            </a:r>
            <a:r>
              <a:rPr lang="en-US" sz="2289" spc="-68" dirty="0">
                <a:solidFill>
                  <a:srgbClr val="020202"/>
                </a:solidFill>
                <a:latin typeface="Poppins"/>
              </a:rPr>
              <a:t> и </a:t>
            </a:r>
            <a:r>
              <a:rPr lang="en-US" sz="2289" spc="-68" dirty="0" err="1">
                <a:solidFill>
                  <a:srgbClr val="020202"/>
                </a:solidFill>
                <a:latin typeface="Poppins"/>
              </a:rPr>
              <a:t>актуализации</a:t>
            </a:r>
            <a:r>
              <a:rPr lang="en-US" sz="2289" spc="-68" dirty="0">
                <a:solidFill>
                  <a:srgbClr val="020202"/>
                </a:solidFill>
                <a:latin typeface="Poppins"/>
              </a:rPr>
              <a:t> </a:t>
            </a:r>
            <a:r>
              <a:rPr lang="en-US" sz="2289" spc="-68" dirty="0" err="1">
                <a:solidFill>
                  <a:srgbClr val="020202"/>
                </a:solidFill>
                <a:latin typeface="Poppins"/>
              </a:rPr>
              <a:t>утвержденных</a:t>
            </a:r>
            <a:r>
              <a:rPr lang="en-US" sz="2289" spc="-68" dirty="0">
                <a:solidFill>
                  <a:srgbClr val="020202"/>
                </a:solidFill>
                <a:latin typeface="Poppins"/>
              </a:rPr>
              <a:t> </a:t>
            </a:r>
            <a:r>
              <a:rPr lang="en-US" sz="2289" spc="-68" dirty="0" err="1">
                <a:solidFill>
                  <a:srgbClr val="020202"/>
                </a:solidFill>
                <a:latin typeface="Poppins"/>
              </a:rPr>
              <a:t>типовых</a:t>
            </a:r>
            <a:r>
              <a:rPr lang="en-US" sz="2289" spc="-68" dirty="0">
                <a:solidFill>
                  <a:srgbClr val="020202"/>
                </a:solidFill>
                <a:latin typeface="Poppins"/>
              </a:rPr>
              <a:t> </a:t>
            </a:r>
            <a:r>
              <a:rPr lang="en-US" sz="2289" spc="-68" dirty="0" err="1">
                <a:solidFill>
                  <a:srgbClr val="020202"/>
                </a:solidFill>
                <a:latin typeface="Poppins"/>
              </a:rPr>
              <a:t>норм</a:t>
            </a:r>
            <a:r>
              <a:rPr lang="en-US" sz="2289" spc="-68" dirty="0">
                <a:solidFill>
                  <a:srgbClr val="020202"/>
                </a:solidFill>
                <a:latin typeface="Poppins"/>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0622" y="-529868"/>
            <a:ext cx="27394069" cy="12954800"/>
          </a:xfrm>
          <a:custGeom>
            <a:avLst/>
            <a:gdLst/>
            <a:ahLst/>
            <a:cxnLst/>
            <a:rect l="l" t="t" r="r" b="b"/>
            <a:pathLst>
              <a:path w="27394069" h="12954800">
                <a:moveTo>
                  <a:pt x="0" y="0"/>
                </a:moveTo>
                <a:lnTo>
                  <a:pt x="27394068" y="0"/>
                </a:lnTo>
                <a:lnTo>
                  <a:pt x="27394068" y="12954800"/>
                </a:lnTo>
                <a:lnTo>
                  <a:pt x="0" y="12954800"/>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28700" y="1496411"/>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110112" y="1577824"/>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157643" y="1625355"/>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28700" y="2861677"/>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110112" y="2943089"/>
            <a:ext cx="916691" cy="916691"/>
          </a:xfrm>
          <a:custGeom>
            <a:avLst/>
            <a:gdLst/>
            <a:ahLst/>
            <a:cxnLst/>
            <a:rect l="l" t="t" r="r" b="b"/>
            <a:pathLst>
              <a:path w="916691" h="916691">
                <a:moveTo>
                  <a:pt x="0" y="0"/>
                </a:moveTo>
                <a:lnTo>
                  <a:pt x="916692" y="0"/>
                </a:lnTo>
                <a:lnTo>
                  <a:pt x="916692" y="916692"/>
                </a:lnTo>
                <a:lnTo>
                  <a:pt x="0" y="9166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157643" y="2990620"/>
            <a:ext cx="821629" cy="821629"/>
          </a:xfrm>
          <a:custGeom>
            <a:avLst/>
            <a:gdLst/>
            <a:ahLst/>
            <a:cxnLst/>
            <a:rect l="l" t="t" r="r" b="b"/>
            <a:pathLst>
              <a:path w="821629" h="821629">
                <a:moveTo>
                  <a:pt x="0" y="0"/>
                </a:moveTo>
                <a:lnTo>
                  <a:pt x="821630" y="0"/>
                </a:lnTo>
                <a:lnTo>
                  <a:pt x="821630" y="821630"/>
                </a:lnTo>
                <a:lnTo>
                  <a:pt x="0" y="82163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1" name="Group 11"/>
          <p:cNvGrpSpPr/>
          <p:nvPr/>
        </p:nvGrpSpPr>
        <p:grpSpPr>
          <a:xfrm>
            <a:off x="-1342907" y="10016500"/>
            <a:ext cx="20973813" cy="734301"/>
            <a:chOff x="0" y="0"/>
            <a:chExt cx="11607985" cy="406400"/>
          </a:xfrm>
        </p:grpSpPr>
        <p:sp>
          <p:nvSpPr>
            <p:cNvPr id="12" name="Freeform 12"/>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13" name="TextBox 13"/>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88624" y="10016500"/>
            <a:ext cx="13310752" cy="734301"/>
            <a:chOff x="0" y="0"/>
            <a:chExt cx="7366854" cy="406400"/>
          </a:xfrm>
        </p:grpSpPr>
        <p:sp>
          <p:nvSpPr>
            <p:cNvPr id="15" name="Freeform 15"/>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6" name="TextBox 16"/>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131384" y="10016500"/>
            <a:ext cx="10025232" cy="734301"/>
            <a:chOff x="0" y="0"/>
            <a:chExt cx="5548478" cy="406400"/>
          </a:xfrm>
        </p:grpSpPr>
        <p:sp>
          <p:nvSpPr>
            <p:cNvPr id="18" name="Freeform 18"/>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9" name="TextBox 19"/>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12"/>
            <a:stretch>
              <a:fillRect/>
            </a:stretch>
          </a:blipFill>
        </p:spPr>
      </p:sp>
      <p:sp>
        <p:nvSpPr>
          <p:cNvPr id="21" name="Freeform 21"/>
          <p:cNvSpPr/>
          <p:nvPr/>
        </p:nvSpPr>
        <p:spPr>
          <a:xfrm>
            <a:off x="1028700" y="4236460"/>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Freeform 22"/>
          <p:cNvSpPr/>
          <p:nvPr/>
        </p:nvSpPr>
        <p:spPr>
          <a:xfrm>
            <a:off x="1110112" y="4317872"/>
            <a:ext cx="916691" cy="916691"/>
          </a:xfrm>
          <a:custGeom>
            <a:avLst/>
            <a:gdLst/>
            <a:ahLst/>
            <a:cxnLst/>
            <a:rect l="l" t="t" r="r" b="b"/>
            <a:pathLst>
              <a:path w="916691" h="916691">
                <a:moveTo>
                  <a:pt x="0" y="0"/>
                </a:moveTo>
                <a:lnTo>
                  <a:pt x="916692" y="0"/>
                </a:lnTo>
                <a:lnTo>
                  <a:pt x="916692" y="916692"/>
                </a:lnTo>
                <a:lnTo>
                  <a:pt x="0" y="9166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3" name="Freeform 23"/>
          <p:cNvSpPr/>
          <p:nvPr/>
        </p:nvSpPr>
        <p:spPr>
          <a:xfrm>
            <a:off x="1157643" y="4365403"/>
            <a:ext cx="821629" cy="821629"/>
          </a:xfrm>
          <a:custGeom>
            <a:avLst/>
            <a:gdLst/>
            <a:ahLst/>
            <a:cxnLst/>
            <a:rect l="l" t="t" r="r" b="b"/>
            <a:pathLst>
              <a:path w="821629" h="821629">
                <a:moveTo>
                  <a:pt x="0" y="0"/>
                </a:moveTo>
                <a:lnTo>
                  <a:pt x="821630" y="0"/>
                </a:lnTo>
                <a:lnTo>
                  <a:pt x="821630" y="821630"/>
                </a:lnTo>
                <a:lnTo>
                  <a:pt x="0" y="82163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4" name="TextBox 24"/>
          <p:cNvSpPr txBox="1"/>
          <p:nvPr/>
        </p:nvSpPr>
        <p:spPr>
          <a:xfrm>
            <a:off x="2162765" y="1677394"/>
            <a:ext cx="15096535" cy="669925"/>
          </a:xfrm>
          <a:prstGeom prst="rect">
            <a:avLst/>
          </a:prstGeom>
        </p:spPr>
        <p:txBody>
          <a:bodyPr lIns="0" tIns="0" rIns="0" bIns="0" rtlCol="0" anchor="t">
            <a:spAutoFit/>
          </a:bodyPr>
          <a:lstStyle/>
          <a:p>
            <a:pPr algn="just">
              <a:lnSpc>
                <a:spcPts val="2600"/>
              </a:lnSpc>
            </a:pPr>
            <a:r>
              <a:rPr lang="en-US" sz="2000" dirty="0" err="1">
                <a:solidFill>
                  <a:srgbClr val="000000"/>
                </a:solidFill>
                <a:latin typeface="Poppins"/>
              </a:rPr>
              <a:t>Применяемые</a:t>
            </a:r>
            <a:r>
              <a:rPr lang="en-US" sz="2000" dirty="0">
                <a:solidFill>
                  <a:srgbClr val="000000"/>
                </a:solidFill>
                <a:latin typeface="Poppins"/>
              </a:rPr>
              <a:t> СИЗ, в </a:t>
            </a:r>
            <a:r>
              <a:rPr lang="en-US" sz="2000" dirty="0" err="1">
                <a:solidFill>
                  <a:srgbClr val="000000"/>
                </a:solidFill>
                <a:latin typeface="Poppins"/>
              </a:rPr>
              <a:t>том</a:t>
            </a:r>
            <a:r>
              <a:rPr lang="en-US" sz="2000" dirty="0">
                <a:solidFill>
                  <a:srgbClr val="000000"/>
                </a:solidFill>
                <a:latin typeface="Poppins"/>
              </a:rPr>
              <a:t> </a:t>
            </a:r>
            <a:r>
              <a:rPr lang="en-US" sz="2000" dirty="0" err="1">
                <a:solidFill>
                  <a:srgbClr val="000000"/>
                </a:solidFill>
                <a:latin typeface="Poppins"/>
              </a:rPr>
              <a:t>числе</a:t>
            </a:r>
            <a:r>
              <a:rPr lang="en-US" sz="2000" dirty="0">
                <a:solidFill>
                  <a:srgbClr val="000000"/>
                </a:solidFill>
                <a:latin typeface="Poppins"/>
              </a:rPr>
              <a:t> </a:t>
            </a:r>
            <a:r>
              <a:rPr lang="en-US" sz="2000" dirty="0" err="1">
                <a:solidFill>
                  <a:srgbClr val="000000"/>
                </a:solidFill>
                <a:latin typeface="Poppins"/>
              </a:rPr>
              <a:t>иностранного</a:t>
            </a:r>
            <a:r>
              <a:rPr lang="en-US" sz="2000" dirty="0">
                <a:solidFill>
                  <a:srgbClr val="000000"/>
                </a:solidFill>
                <a:latin typeface="Poppins"/>
              </a:rPr>
              <a:t> </a:t>
            </a:r>
            <a:r>
              <a:rPr lang="en-US" sz="2000" dirty="0" err="1">
                <a:solidFill>
                  <a:srgbClr val="000000"/>
                </a:solidFill>
                <a:latin typeface="Poppins"/>
              </a:rPr>
              <a:t>производства</a:t>
            </a:r>
            <a:r>
              <a:rPr lang="en-US" sz="2000" dirty="0">
                <a:solidFill>
                  <a:srgbClr val="000000"/>
                </a:solidFill>
                <a:latin typeface="Poppins"/>
              </a:rPr>
              <a:t>, </a:t>
            </a:r>
            <a:r>
              <a:rPr lang="en-US" sz="2000" b="1" dirty="0" err="1">
                <a:solidFill>
                  <a:srgbClr val="000000"/>
                </a:solidFill>
                <a:latin typeface="Poppins Bold"/>
              </a:rPr>
              <a:t>должны</a:t>
            </a:r>
            <a:r>
              <a:rPr lang="en-US" sz="2000" b="1" dirty="0">
                <a:solidFill>
                  <a:srgbClr val="000000"/>
                </a:solidFill>
                <a:latin typeface="Poppins Bold"/>
              </a:rPr>
              <a:t> </a:t>
            </a:r>
            <a:r>
              <a:rPr lang="en-US" sz="2000" b="1" dirty="0" err="1">
                <a:solidFill>
                  <a:srgbClr val="000000"/>
                </a:solidFill>
                <a:latin typeface="Poppins Bold"/>
              </a:rPr>
              <a:t>соответствовать</a:t>
            </a:r>
            <a:r>
              <a:rPr lang="en-US" sz="2000" b="1" dirty="0">
                <a:solidFill>
                  <a:srgbClr val="000000"/>
                </a:solidFill>
                <a:latin typeface="Poppins Bold"/>
              </a:rPr>
              <a:t> </a:t>
            </a:r>
            <a:r>
              <a:rPr lang="en-US" sz="2000" b="1" dirty="0" err="1">
                <a:solidFill>
                  <a:srgbClr val="000000"/>
                </a:solidFill>
                <a:latin typeface="Poppins Bold"/>
              </a:rPr>
              <a:t>требованиям</a:t>
            </a:r>
            <a:r>
              <a:rPr lang="en-US" sz="2000" dirty="0">
                <a:solidFill>
                  <a:srgbClr val="000000"/>
                </a:solidFill>
                <a:latin typeface="Poppins"/>
              </a:rPr>
              <a:t>, </a:t>
            </a:r>
            <a:r>
              <a:rPr lang="en-US" sz="2000" dirty="0" err="1">
                <a:solidFill>
                  <a:srgbClr val="000000"/>
                </a:solidFill>
                <a:latin typeface="Poppins"/>
              </a:rPr>
              <a:t>установленным</a:t>
            </a:r>
            <a:r>
              <a:rPr lang="en-US" sz="2000" dirty="0">
                <a:solidFill>
                  <a:srgbClr val="000000"/>
                </a:solidFill>
                <a:latin typeface="Poppins"/>
              </a:rPr>
              <a:t> </a:t>
            </a:r>
            <a:r>
              <a:rPr lang="en-US" sz="2000" dirty="0" err="1">
                <a:solidFill>
                  <a:srgbClr val="000000"/>
                </a:solidFill>
                <a:latin typeface="Poppins"/>
              </a:rPr>
              <a:t>законодательством</a:t>
            </a:r>
            <a:r>
              <a:rPr lang="en-US" sz="2000" dirty="0">
                <a:solidFill>
                  <a:srgbClr val="000000"/>
                </a:solidFill>
                <a:latin typeface="Poppins"/>
              </a:rPr>
              <a:t> </a:t>
            </a:r>
            <a:r>
              <a:rPr lang="en-US" sz="2000" dirty="0" err="1">
                <a:solidFill>
                  <a:srgbClr val="000000"/>
                </a:solidFill>
                <a:latin typeface="Poppins"/>
              </a:rPr>
              <a:t>Республики</a:t>
            </a:r>
            <a:r>
              <a:rPr lang="en-US" sz="2000" dirty="0">
                <a:solidFill>
                  <a:srgbClr val="000000"/>
                </a:solidFill>
                <a:latin typeface="Poppins"/>
              </a:rPr>
              <a:t> </a:t>
            </a:r>
            <a:r>
              <a:rPr lang="en-US" sz="2000" dirty="0" err="1">
                <a:solidFill>
                  <a:srgbClr val="000000"/>
                </a:solidFill>
                <a:latin typeface="Poppins"/>
              </a:rPr>
              <a:t>Беларусь</a:t>
            </a:r>
            <a:r>
              <a:rPr lang="en-US" sz="2000" dirty="0">
                <a:solidFill>
                  <a:srgbClr val="000000"/>
                </a:solidFill>
                <a:latin typeface="Poppins"/>
              </a:rPr>
              <a:t> </a:t>
            </a:r>
            <a:r>
              <a:rPr lang="en-US" sz="2000" dirty="0" err="1">
                <a:solidFill>
                  <a:srgbClr val="000000"/>
                </a:solidFill>
                <a:latin typeface="Poppins"/>
              </a:rPr>
              <a:t>для</a:t>
            </a:r>
            <a:r>
              <a:rPr lang="en-US" sz="2000" dirty="0">
                <a:solidFill>
                  <a:srgbClr val="000000"/>
                </a:solidFill>
                <a:latin typeface="Poppins"/>
              </a:rPr>
              <a:t> </a:t>
            </a:r>
            <a:r>
              <a:rPr lang="en-US" sz="2000" dirty="0" err="1">
                <a:solidFill>
                  <a:srgbClr val="000000"/>
                </a:solidFill>
                <a:latin typeface="Poppins"/>
              </a:rPr>
              <a:t>данных</a:t>
            </a:r>
            <a:r>
              <a:rPr lang="en-US" sz="2000" dirty="0">
                <a:solidFill>
                  <a:srgbClr val="000000"/>
                </a:solidFill>
                <a:latin typeface="Poppins"/>
              </a:rPr>
              <a:t> СИЗ, и </a:t>
            </a:r>
            <a:r>
              <a:rPr lang="en-US" sz="2000" dirty="0" err="1">
                <a:solidFill>
                  <a:srgbClr val="000000"/>
                </a:solidFill>
                <a:latin typeface="Poppins"/>
              </a:rPr>
              <a:t>обеспечивать</a:t>
            </a:r>
            <a:r>
              <a:rPr lang="en-US" sz="2000" dirty="0">
                <a:solidFill>
                  <a:srgbClr val="000000"/>
                </a:solidFill>
                <a:latin typeface="Poppins"/>
              </a:rPr>
              <a:t> </a:t>
            </a:r>
            <a:r>
              <a:rPr lang="en-US" sz="2000" dirty="0" err="1">
                <a:solidFill>
                  <a:srgbClr val="000000"/>
                </a:solidFill>
                <a:latin typeface="Poppins"/>
              </a:rPr>
              <a:t>безопасные</a:t>
            </a:r>
            <a:r>
              <a:rPr lang="en-US" sz="2000" dirty="0">
                <a:solidFill>
                  <a:srgbClr val="000000"/>
                </a:solidFill>
                <a:latin typeface="Poppins"/>
              </a:rPr>
              <a:t> </a:t>
            </a:r>
            <a:r>
              <a:rPr lang="en-US" sz="2000" dirty="0" err="1">
                <a:solidFill>
                  <a:srgbClr val="000000"/>
                </a:solidFill>
                <a:latin typeface="Poppins"/>
              </a:rPr>
              <a:t>условия</a:t>
            </a:r>
            <a:r>
              <a:rPr lang="en-US" sz="2000" dirty="0">
                <a:solidFill>
                  <a:srgbClr val="000000"/>
                </a:solidFill>
                <a:latin typeface="Poppins"/>
              </a:rPr>
              <a:t> </a:t>
            </a:r>
            <a:r>
              <a:rPr lang="en-US" sz="2000" dirty="0" err="1">
                <a:solidFill>
                  <a:srgbClr val="000000"/>
                </a:solidFill>
                <a:latin typeface="Poppins"/>
              </a:rPr>
              <a:t>труда</a:t>
            </a:r>
            <a:r>
              <a:rPr lang="en-US" sz="2000" dirty="0">
                <a:solidFill>
                  <a:srgbClr val="000000"/>
                </a:solidFill>
                <a:latin typeface="Poppins"/>
              </a:rPr>
              <a:t> </a:t>
            </a:r>
            <a:r>
              <a:rPr lang="en-US" sz="2000" dirty="0" err="1">
                <a:solidFill>
                  <a:srgbClr val="000000"/>
                </a:solidFill>
                <a:latin typeface="Poppins"/>
              </a:rPr>
              <a:t>работающих</a:t>
            </a:r>
            <a:r>
              <a:rPr lang="en-US" sz="2000" dirty="0">
                <a:solidFill>
                  <a:srgbClr val="000000"/>
                </a:solidFill>
                <a:latin typeface="Poppins"/>
              </a:rPr>
              <a:t>.</a:t>
            </a:r>
          </a:p>
        </p:txBody>
      </p:sp>
      <p:sp>
        <p:nvSpPr>
          <p:cNvPr id="25" name="TextBox 25"/>
          <p:cNvSpPr txBox="1"/>
          <p:nvPr/>
        </p:nvSpPr>
        <p:spPr>
          <a:xfrm>
            <a:off x="2162765" y="2718810"/>
            <a:ext cx="15240972" cy="1333698"/>
          </a:xfrm>
          <a:prstGeom prst="rect">
            <a:avLst/>
          </a:prstGeom>
        </p:spPr>
        <p:txBody>
          <a:bodyPr lIns="0" tIns="0" rIns="0" bIns="0" rtlCol="0" anchor="t">
            <a:spAutoFit/>
          </a:bodyPr>
          <a:lstStyle/>
          <a:p>
            <a:pPr algn="just">
              <a:lnSpc>
                <a:spcPts val="2600"/>
              </a:lnSpc>
            </a:pPr>
            <a:r>
              <a:rPr lang="en-US" sz="2000" dirty="0" smtClean="0">
                <a:solidFill>
                  <a:srgbClr val="000000"/>
                </a:solidFill>
                <a:latin typeface="Poppins"/>
              </a:rPr>
              <a:t> </a:t>
            </a:r>
            <a:r>
              <a:rPr lang="en-US" sz="2000" dirty="0">
                <a:solidFill>
                  <a:srgbClr val="000000"/>
                </a:solidFill>
                <a:latin typeface="Poppins"/>
              </a:rPr>
              <a:t>СИЗ </a:t>
            </a:r>
            <a:r>
              <a:rPr lang="en-US" sz="2000" dirty="0" err="1">
                <a:solidFill>
                  <a:srgbClr val="000000"/>
                </a:solidFill>
                <a:latin typeface="Poppins"/>
              </a:rPr>
              <a:t>должны</a:t>
            </a:r>
            <a:r>
              <a:rPr lang="en-US" sz="2000" dirty="0">
                <a:solidFill>
                  <a:srgbClr val="000000"/>
                </a:solidFill>
                <a:latin typeface="Poppins"/>
              </a:rPr>
              <a:t> </a:t>
            </a:r>
            <a:r>
              <a:rPr lang="en-US" sz="2000" dirty="0" err="1">
                <a:solidFill>
                  <a:srgbClr val="000000"/>
                </a:solidFill>
                <a:latin typeface="Poppins"/>
              </a:rPr>
              <a:t>иметь</a:t>
            </a:r>
            <a:r>
              <a:rPr lang="en-US" sz="2000" dirty="0">
                <a:solidFill>
                  <a:srgbClr val="000000"/>
                </a:solidFill>
                <a:latin typeface="Poppins"/>
              </a:rPr>
              <a:t> </a:t>
            </a:r>
            <a:r>
              <a:rPr lang="en-US" sz="2000" b="1" dirty="0" err="1">
                <a:solidFill>
                  <a:srgbClr val="000000"/>
                </a:solidFill>
                <a:latin typeface="Poppins Bold"/>
              </a:rPr>
              <a:t>документы</a:t>
            </a:r>
            <a:r>
              <a:rPr lang="en-US" sz="2000" b="1" dirty="0">
                <a:solidFill>
                  <a:srgbClr val="000000"/>
                </a:solidFill>
                <a:latin typeface="Poppins Bold"/>
              </a:rPr>
              <a:t> </a:t>
            </a:r>
            <a:r>
              <a:rPr lang="en-US" sz="2000" b="1" dirty="0" err="1">
                <a:solidFill>
                  <a:srgbClr val="000000"/>
                </a:solidFill>
                <a:latin typeface="Poppins Bold"/>
              </a:rPr>
              <a:t>об</a:t>
            </a:r>
            <a:r>
              <a:rPr lang="en-US" sz="2000" b="1" dirty="0">
                <a:solidFill>
                  <a:srgbClr val="000000"/>
                </a:solidFill>
                <a:latin typeface="Poppins Bold"/>
              </a:rPr>
              <a:t> </a:t>
            </a:r>
            <a:r>
              <a:rPr lang="en-US" sz="2000" b="1" dirty="0" err="1">
                <a:solidFill>
                  <a:srgbClr val="000000"/>
                </a:solidFill>
                <a:latin typeface="Poppins Bold"/>
              </a:rPr>
              <a:t>оценке</a:t>
            </a:r>
            <a:r>
              <a:rPr lang="en-US" sz="2000" b="1" dirty="0">
                <a:solidFill>
                  <a:srgbClr val="000000"/>
                </a:solidFill>
                <a:latin typeface="Poppins Bold"/>
              </a:rPr>
              <a:t> </a:t>
            </a:r>
            <a:r>
              <a:rPr lang="en-US" sz="2000" b="1" dirty="0" err="1">
                <a:solidFill>
                  <a:srgbClr val="000000"/>
                </a:solidFill>
                <a:latin typeface="Poppins Bold"/>
              </a:rPr>
              <a:t>их</a:t>
            </a:r>
            <a:r>
              <a:rPr lang="en-US" sz="2000" b="1" dirty="0">
                <a:solidFill>
                  <a:srgbClr val="000000"/>
                </a:solidFill>
                <a:latin typeface="Poppins Bold"/>
              </a:rPr>
              <a:t> </a:t>
            </a:r>
            <a:r>
              <a:rPr lang="en-US" sz="2000" b="1" dirty="0" err="1">
                <a:solidFill>
                  <a:srgbClr val="000000"/>
                </a:solidFill>
                <a:latin typeface="Poppins Bold"/>
              </a:rPr>
              <a:t>соответствия</a:t>
            </a:r>
            <a:r>
              <a:rPr lang="en-US" sz="2000" b="1" dirty="0">
                <a:solidFill>
                  <a:srgbClr val="000000"/>
                </a:solidFill>
                <a:latin typeface="Poppins Bold"/>
              </a:rPr>
              <a:t> </a:t>
            </a:r>
            <a:r>
              <a:rPr lang="en-US" sz="2000" b="1" dirty="0" err="1">
                <a:solidFill>
                  <a:srgbClr val="000000"/>
                </a:solidFill>
                <a:latin typeface="Poppins Bold"/>
              </a:rPr>
              <a:t>требованиям</a:t>
            </a:r>
            <a:r>
              <a:rPr lang="en-US" sz="2000" b="1" dirty="0">
                <a:solidFill>
                  <a:srgbClr val="000000"/>
                </a:solidFill>
                <a:latin typeface="Poppins Bold"/>
              </a:rPr>
              <a:t> </a:t>
            </a:r>
            <a:r>
              <a:rPr lang="en-US" sz="2000" b="1" dirty="0" err="1">
                <a:solidFill>
                  <a:srgbClr val="000000"/>
                </a:solidFill>
                <a:latin typeface="Poppins Bold"/>
              </a:rPr>
              <a:t>технических</a:t>
            </a:r>
            <a:r>
              <a:rPr lang="en-US" sz="2000" b="1" dirty="0">
                <a:solidFill>
                  <a:srgbClr val="000000"/>
                </a:solidFill>
                <a:latin typeface="Poppins Bold"/>
              </a:rPr>
              <a:t> </a:t>
            </a:r>
            <a:r>
              <a:rPr lang="en-US" sz="2000" b="1" dirty="0" err="1">
                <a:solidFill>
                  <a:srgbClr val="000000"/>
                </a:solidFill>
                <a:latin typeface="Poppins Bold"/>
              </a:rPr>
              <a:t>нормативных</a:t>
            </a:r>
            <a:r>
              <a:rPr lang="en-US" sz="2000" b="1" dirty="0">
                <a:solidFill>
                  <a:srgbClr val="000000"/>
                </a:solidFill>
                <a:latin typeface="Poppins"/>
              </a:rPr>
              <a:t> </a:t>
            </a:r>
            <a:r>
              <a:rPr lang="en-US" sz="2000" dirty="0" err="1">
                <a:solidFill>
                  <a:srgbClr val="000000"/>
                </a:solidFill>
                <a:latin typeface="Poppins"/>
              </a:rPr>
              <a:t>правовых</a:t>
            </a:r>
            <a:r>
              <a:rPr lang="en-US" sz="2000" dirty="0">
                <a:solidFill>
                  <a:srgbClr val="000000"/>
                </a:solidFill>
                <a:latin typeface="Poppins"/>
              </a:rPr>
              <a:t> </a:t>
            </a:r>
            <a:r>
              <a:rPr lang="en-US" sz="2000" dirty="0" err="1">
                <a:solidFill>
                  <a:srgbClr val="000000"/>
                </a:solidFill>
                <a:latin typeface="Poppins"/>
              </a:rPr>
              <a:t>актов</a:t>
            </a:r>
            <a:r>
              <a:rPr lang="en-US" sz="2000" dirty="0">
                <a:solidFill>
                  <a:srgbClr val="000000"/>
                </a:solidFill>
                <a:latin typeface="Poppins"/>
              </a:rPr>
              <a:t> в </a:t>
            </a:r>
            <a:r>
              <a:rPr lang="en-US" sz="2000" dirty="0" err="1">
                <a:solidFill>
                  <a:srgbClr val="000000"/>
                </a:solidFill>
                <a:latin typeface="Poppins"/>
              </a:rPr>
              <a:t>области</a:t>
            </a:r>
            <a:r>
              <a:rPr lang="en-US" sz="2000" dirty="0">
                <a:solidFill>
                  <a:srgbClr val="000000"/>
                </a:solidFill>
                <a:latin typeface="Poppins"/>
              </a:rPr>
              <a:t> </a:t>
            </a:r>
            <a:r>
              <a:rPr lang="en-US" sz="2000" dirty="0" err="1">
                <a:solidFill>
                  <a:srgbClr val="000000"/>
                </a:solidFill>
                <a:latin typeface="Poppins"/>
              </a:rPr>
              <a:t>технического</a:t>
            </a:r>
            <a:r>
              <a:rPr lang="en-US" sz="2000" dirty="0">
                <a:solidFill>
                  <a:srgbClr val="000000"/>
                </a:solidFill>
                <a:latin typeface="Poppins"/>
              </a:rPr>
              <a:t> </a:t>
            </a:r>
            <a:r>
              <a:rPr lang="en-US" sz="2000" dirty="0" err="1">
                <a:solidFill>
                  <a:srgbClr val="000000"/>
                </a:solidFill>
                <a:latin typeface="Poppins"/>
              </a:rPr>
              <a:t>нормирования</a:t>
            </a:r>
            <a:r>
              <a:rPr lang="en-US" sz="2000" dirty="0">
                <a:solidFill>
                  <a:srgbClr val="000000"/>
                </a:solidFill>
                <a:latin typeface="Poppins"/>
              </a:rPr>
              <a:t> и </a:t>
            </a:r>
            <a:r>
              <a:rPr lang="en-US" sz="2000" dirty="0" err="1">
                <a:solidFill>
                  <a:srgbClr val="000000"/>
                </a:solidFill>
                <a:latin typeface="Poppins"/>
              </a:rPr>
              <a:t>стандартизации</a:t>
            </a:r>
            <a:r>
              <a:rPr lang="en-US" sz="2000" dirty="0">
                <a:solidFill>
                  <a:srgbClr val="000000"/>
                </a:solidFill>
                <a:latin typeface="Poppins"/>
              </a:rPr>
              <a:t>. В </a:t>
            </a:r>
            <a:r>
              <a:rPr lang="en-US" sz="2000" dirty="0" err="1">
                <a:solidFill>
                  <a:srgbClr val="000000"/>
                </a:solidFill>
                <a:latin typeface="Poppins"/>
              </a:rPr>
              <a:t>настоящее</a:t>
            </a:r>
            <a:r>
              <a:rPr lang="en-US" sz="2000" dirty="0">
                <a:solidFill>
                  <a:srgbClr val="000000"/>
                </a:solidFill>
                <a:latin typeface="Poppins"/>
              </a:rPr>
              <a:t> </a:t>
            </a:r>
            <a:r>
              <a:rPr lang="en-US" sz="2000" dirty="0" err="1">
                <a:solidFill>
                  <a:srgbClr val="000000"/>
                </a:solidFill>
                <a:latin typeface="Poppins"/>
              </a:rPr>
              <a:t>время</a:t>
            </a:r>
            <a:r>
              <a:rPr lang="en-US" sz="2000" dirty="0">
                <a:solidFill>
                  <a:srgbClr val="000000"/>
                </a:solidFill>
                <a:latin typeface="Poppins"/>
              </a:rPr>
              <a:t> </a:t>
            </a:r>
            <a:r>
              <a:rPr lang="en-US" sz="2000" dirty="0" err="1">
                <a:solidFill>
                  <a:srgbClr val="000000"/>
                </a:solidFill>
                <a:latin typeface="Poppins"/>
              </a:rPr>
              <a:t>обязательно</a:t>
            </a:r>
            <a:r>
              <a:rPr lang="en-US" sz="2000" dirty="0">
                <a:solidFill>
                  <a:srgbClr val="000000"/>
                </a:solidFill>
                <a:latin typeface="Poppins"/>
              </a:rPr>
              <a:t> </a:t>
            </a:r>
            <a:r>
              <a:rPr lang="en-US" sz="2000" dirty="0" err="1">
                <a:solidFill>
                  <a:srgbClr val="000000"/>
                </a:solidFill>
                <a:latin typeface="Poppins"/>
              </a:rPr>
              <a:t>наличие</a:t>
            </a:r>
            <a:r>
              <a:rPr lang="en-US" sz="2000" dirty="0">
                <a:solidFill>
                  <a:srgbClr val="000000"/>
                </a:solidFill>
                <a:latin typeface="Poppins"/>
              </a:rPr>
              <a:t> </a:t>
            </a:r>
            <a:r>
              <a:rPr lang="en-US" sz="2000" dirty="0" err="1">
                <a:solidFill>
                  <a:srgbClr val="000000"/>
                </a:solidFill>
                <a:latin typeface="Poppins"/>
              </a:rPr>
              <a:t>документов</a:t>
            </a:r>
            <a:r>
              <a:rPr lang="en-US" sz="2000" dirty="0">
                <a:solidFill>
                  <a:srgbClr val="000000"/>
                </a:solidFill>
                <a:latin typeface="Poppins"/>
              </a:rPr>
              <a:t>, </a:t>
            </a:r>
            <a:r>
              <a:rPr lang="en-US" sz="2000" dirty="0" err="1">
                <a:solidFill>
                  <a:srgbClr val="000000"/>
                </a:solidFill>
                <a:latin typeface="Poppins"/>
              </a:rPr>
              <a:t>подтверждающих</a:t>
            </a:r>
            <a:r>
              <a:rPr lang="en-US" sz="2000" dirty="0">
                <a:solidFill>
                  <a:srgbClr val="000000"/>
                </a:solidFill>
                <a:latin typeface="Poppins"/>
              </a:rPr>
              <a:t> </a:t>
            </a:r>
            <a:r>
              <a:rPr lang="en-US" sz="2000" dirty="0" err="1">
                <a:solidFill>
                  <a:srgbClr val="000000"/>
                </a:solidFill>
                <a:latin typeface="Poppins"/>
              </a:rPr>
              <a:t>соответствие</a:t>
            </a:r>
            <a:r>
              <a:rPr lang="en-US" sz="2000" dirty="0">
                <a:solidFill>
                  <a:srgbClr val="000000"/>
                </a:solidFill>
                <a:latin typeface="Poppins"/>
              </a:rPr>
              <a:t> </a:t>
            </a:r>
            <a:r>
              <a:rPr lang="en-US" sz="2000" dirty="0" err="1">
                <a:solidFill>
                  <a:srgbClr val="000000"/>
                </a:solidFill>
                <a:latin typeface="Poppins"/>
              </a:rPr>
              <a:t>требованиям</a:t>
            </a:r>
            <a:r>
              <a:rPr lang="en-US" sz="2000" dirty="0">
                <a:solidFill>
                  <a:srgbClr val="000000"/>
                </a:solidFill>
                <a:latin typeface="Poppins"/>
              </a:rPr>
              <a:t> </a:t>
            </a:r>
            <a:r>
              <a:rPr lang="en-US" sz="2000" dirty="0" err="1">
                <a:solidFill>
                  <a:srgbClr val="000000"/>
                </a:solidFill>
                <a:latin typeface="Poppins"/>
              </a:rPr>
              <a:t>технического</a:t>
            </a:r>
            <a:r>
              <a:rPr lang="en-US" sz="2000" dirty="0">
                <a:solidFill>
                  <a:srgbClr val="000000"/>
                </a:solidFill>
                <a:latin typeface="Poppins"/>
              </a:rPr>
              <a:t> </a:t>
            </a:r>
            <a:r>
              <a:rPr lang="en-US" sz="2000" dirty="0" err="1">
                <a:solidFill>
                  <a:srgbClr val="000000"/>
                </a:solidFill>
                <a:latin typeface="Poppins"/>
              </a:rPr>
              <a:t>регламента</a:t>
            </a:r>
            <a:r>
              <a:rPr lang="en-US" sz="2000" dirty="0">
                <a:solidFill>
                  <a:srgbClr val="000000"/>
                </a:solidFill>
                <a:latin typeface="Poppins"/>
              </a:rPr>
              <a:t> </a:t>
            </a:r>
            <a:r>
              <a:rPr lang="en-US" sz="2000" dirty="0" err="1">
                <a:solidFill>
                  <a:srgbClr val="000000"/>
                </a:solidFill>
                <a:latin typeface="Poppins"/>
              </a:rPr>
              <a:t>Таможенного</a:t>
            </a:r>
            <a:r>
              <a:rPr lang="en-US" sz="2000" dirty="0">
                <a:solidFill>
                  <a:srgbClr val="000000"/>
                </a:solidFill>
                <a:latin typeface="Poppins"/>
              </a:rPr>
              <a:t> </a:t>
            </a:r>
            <a:r>
              <a:rPr lang="en-US" sz="2000" dirty="0" err="1">
                <a:solidFill>
                  <a:srgbClr val="000000"/>
                </a:solidFill>
                <a:latin typeface="Poppins"/>
              </a:rPr>
              <a:t>союза</a:t>
            </a:r>
            <a:r>
              <a:rPr lang="en-US" sz="2000" dirty="0">
                <a:solidFill>
                  <a:srgbClr val="000000"/>
                </a:solidFill>
                <a:latin typeface="Poppins"/>
              </a:rPr>
              <a:t> «О </a:t>
            </a:r>
            <a:r>
              <a:rPr lang="en-US" sz="2000" dirty="0" err="1">
                <a:solidFill>
                  <a:srgbClr val="000000"/>
                </a:solidFill>
                <a:latin typeface="Poppins"/>
              </a:rPr>
              <a:t>безопасности</a:t>
            </a:r>
            <a:r>
              <a:rPr lang="en-US" sz="2000" dirty="0">
                <a:solidFill>
                  <a:srgbClr val="000000"/>
                </a:solidFill>
                <a:latin typeface="Poppins"/>
              </a:rPr>
              <a:t> </a:t>
            </a:r>
            <a:r>
              <a:rPr lang="en-US" sz="2000" dirty="0" err="1">
                <a:solidFill>
                  <a:srgbClr val="000000"/>
                </a:solidFill>
                <a:latin typeface="Poppins"/>
              </a:rPr>
              <a:t>средств</a:t>
            </a:r>
            <a:r>
              <a:rPr lang="en-US" sz="2000" dirty="0">
                <a:solidFill>
                  <a:srgbClr val="000000"/>
                </a:solidFill>
                <a:latin typeface="Poppins"/>
              </a:rPr>
              <a:t> </a:t>
            </a:r>
            <a:r>
              <a:rPr lang="en-US" sz="2000" dirty="0" err="1">
                <a:solidFill>
                  <a:srgbClr val="000000"/>
                </a:solidFill>
                <a:latin typeface="Poppins"/>
              </a:rPr>
              <a:t>индивидуальной</a:t>
            </a:r>
            <a:r>
              <a:rPr lang="en-US" sz="2000" dirty="0">
                <a:solidFill>
                  <a:srgbClr val="000000"/>
                </a:solidFill>
                <a:latin typeface="Poppins"/>
              </a:rPr>
              <a:t> </a:t>
            </a:r>
            <a:r>
              <a:rPr lang="en-US" sz="2000" dirty="0" err="1">
                <a:solidFill>
                  <a:srgbClr val="000000"/>
                </a:solidFill>
                <a:latin typeface="Poppins"/>
              </a:rPr>
              <a:t>защиты</a:t>
            </a:r>
            <a:r>
              <a:rPr lang="en-US" sz="2000" dirty="0">
                <a:solidFill>
                  <a:srgbClr val="000000"/>
                </a:solidFill>
                <a:latin typeface="Poppins"/>
              </a:rPr>
              <a:t>» (ТР ТС 019/2011) </a:t>
            </a:r>
            <a:r>
              <a:rPr lang="en-US" sz="2000" dirty="0" err="1">
                <a:solidFill>
                  <a:srgbClr val="000000"/>
                </a:solidFill>
                <a:latin typeface="Poppins"/>
              </a:rPr>
              <a:t>принятого</a:t>
            </a:r>
            <a:r>
              <a:rPr lang="en-US" sz="2000" dirty="0">
                <a:solidFill>
                  <a:srgbClr val="000000"/>
                </a:solidFill>
                <a:latin typeface="Poppins"/>
              </a:rPr>
              <a:t> </a:t>
            </a:r>
            <a:r>
              <a:rPr lang="en-US" sz="2000" dirty="0" err="1">
                <a:solidFill>
                  <a:srgbClr val="000000"/>
                </a:solidFill>
                <a:latin typeface="Poppins"/>
              </a:rPr>
              <a:t>решением</a:t>
            </a:r>
            <a:r>
              <a:rPr lang="en-US" sz="2000" dirty="0">
                <a:solidFill>
                  <a:srgbClr val="000000"/>
                </a:solidFill>
                <a:latin typeface="Poppins"/>
              </a:rPr>
              <a:t> </a:t>
            </a:r>
            <a:r>
              <a:rPr lang="en-US" sz="2000" dirty="0" err="1">
                <a:solidFill>
                  <a:srgbClr val="000000"/>
                </a:solidFill>
                <a:latin typeface="Poppins"/>
              </a:rPr>
              <a:t>Комиссии</a:t>
            </a:r>
            <a:r>
              <a:rPr lang="en-US" sz="2000" dirty="0">
                <a:solidFill>
                  <a:srgbClr val="000000"/>
                </a:solidFill>
                <a:latin typeface="Poppins"/>
              </a:rPr>
              <a:t> </a:t>
            </a:r>
            <a:r>
              <a:rPr lang="en-US" sz="2000" dirty="0" err="1">
                <a:solidFill>
                  <a:srgbClr val="000000"/>
                </a:solidFill>
                <a:latin typeface="Poppins"/>
              </a:rPr>
              <a:t>Таможенного</a:t>
            </a:r>
            <a:r>
              <a:rPr lang="en-US" sz="2000" dirty="0">
                <a:solidFill>
                  <a:srgbClr val="000000"/>
                </a:solidFill>
                <a:latin typeface="Poppins"/>
              </a:rPr>
              <a:t> </a:t>
            </a:r>
            <a:r>
              <a:rPr lang="en-US" sz="2000" dirty="0" err="1">
                <a:solidFill>
                  <a:srgbClr val="000000"/>
                </a:solidFill>
                <a:latin typeface="Poppins"/>
              </a:rPr>
              <a:t>союза</a:t>
            </a:r>
            <a:r>
              <a:rPr lang="en-US" sz="2000" dirty="0">
                <a:solidFill>
                  <a:srgbClr val="000000"/>
                </a:solidFill>
                <a:latin typeface="Poppins"/>
              </a:rPr>
              <a:t> </a:t>
            </a:r>
            <a:r>
              <a:rPr lang="en-US" sz="2000" dirty="0" err="1">
                <a:solidFill>
                  <a:srgbClr val="000000"/>
                </a:solidFill>
                <a:latin typeface="Poppins"/>
              </a:rPr>
              <a:t>от</a:t>
            </a:r>
            <a:r>
              <a:rPr lang="en-US" sz="2000" dirty="0">
                <a:solidFill>
                  <a:srgbClr val="000000"/>
                </a:solidFill>
                <a:latin typeface="Poppins"/>
              </a:rPr>
              <a:t> 9 </a:t>
            </a:r>
            <a:r>
              <a:rPr lang="en-US" sz="2000" dirty="0" err="1">
                <a:solidFill>
                  <a:srgbClr val="000000"/>
                </a:solidFill>
                <a:latin typeface="Poppins"/>
              </a:rPr>
              <a:t>декабря</a:t>
            </a:r>
            <a:r>
              <a:rPr lang="en-US" sz="2000" dirty="0">
                <a:solidFill>
                  <a:srgbClr val="000000"/>
                </a:solidFill>
                <a:latin typeface="Poppins"/>
              </a:rPr>
              <a:t> 2011 г.№ 878 </a:t>
            </a:r>
          </a:p>
        </p:txBody>
      </p:sp>
      <p:sp>
        <p:nvSpPr>
          <p:cNvPr id="26" name="TextBox 26"/>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27" name="TextBox 27"/>
          <p:cNvSpPr txBox="1"/>
          <p:nvPr/>
        </p:nvSpPr>
        <p:spPr>
          <a:xfrm>
            <a:off x="2162765" y="4417443"/>
            <a:ext cx="15096535" cy="669925"/>
          </a:xfrm>
          <a:prstGeom prst="rect">
            <a:avLst/>
          </a:prstGeom>
        </p:spPr>
        <p:txBody>
          <a:bodyPr lIns="0" tIns="0" rIns="0" bIns="0" rtlCol="0" anchor="t">
            <a:spAutoFit/>
          </a:bodyPr>
          <a:lstStyle/>
          <a:p>
            <a:pPr algn="just">
              <a:lnSpc>
                <a:spcPts val="2600"/>
              </a:lnSpc>
            </a:pPr>
            <a:r>
              <a:rPr lang="en-US" sz="2000">
                <a:solidFill>
                  <a:srgbClr val="000000"/>
                </a:solidFill>
                <a:latin typeface="Poppins"/>
              </a:rPr>
              <a:t>Документами, подтверждающими защитные свойства и гигиенические характеристики выдаваемых работникам по типовым нормам СИЗ, являются:</a:t>
            </a:r>
          </a:p>
        </p:txBody>
      </p:sp>
      <p:sp>
        <p:nvSpPr>
          <p:cNvPr id="28" name="TextBox 28"/>
          <p:cNvSpPr txBox="1"/>
          <p:nvPr/>
        </p:nvSpPr>
        <p:spPr>
          <a:xfrm>
            <a:off x="2488624" y="5445782"/>
            <a:ext cx="15096535" cy="2289175"/>
          </a:xfrm>
          <a:prstGeom prst="rect">
            <a:avLst/>
          </a:prstGeom>
        </p:spPr>
        <p:txBody>
          <a:bodyPr lIns="0" tIns="0" rIns="0" bIns="0" rtlCol="0" anchor="t">
            <a:spAutoFit/>
          </a:bodyPr>
          <a:lstStyle/>
          <a:p>
            <a:pPr algn="just">
              <a:lnSpc>
                <a:spcPts val="2600"/>
              </a:lnSpc>
            </a:pPr>
            <a:r>
              <a:rPr lang="en-US" sz="2000">
                <a:solidFill>
                  <a:srgbClr val="000000"/>
                </a:solidFill>
                <a:latin typeface="Poppins"/>
                <a:ea typeface="Poppins"/>
              </a:rPr>
              <a:t>🔸 сертификаты (декларации) соответствия (копии сертификатов (деклараций) соответствия) на изделия, </a:t>
            </a:r>
          </a:p>
          <a:p>
            <a:pPr algn="just">
              <a:lnSpc>
                <a:spcPts val="2600"/>
              </a:lnSpc>
            </a:pPr>
            <a:r>
              <a:rPr lang="en-US" sz="2000">
                <a:solidFill>
                  <a:srgbClr val="000000"/>
                </a:solidFill>
                <a:ea typeface="Poppins"/>
              </a:rPr>
              <a:t>🔸 </a:t>
            </a:r>
            <a:r>
              <a:rPr lang="en-US" sz="2000">
                <a:solidFill>
                  <a:srgbClr val="000000"/>
                </a:solidFill>
                <a:latin typeface="Poppins"/>
              </a:rPr>
              <a:t>сертификаты соответствия (копии сертификатов соответствия) на материалы, из которых изготовлены СИЗ,</a:t>
            </a:r>
          </a:p>
          <a:p>
            <a:pPr algn="just">
              <a:lnSpc>
                <a:spcPts val="2600"/>
              </a:lnSpc>
            </a:pPr>
            <a:r>
              <a:rPr lang="en-US" sz="2000">
                <a:solidFill>
                  <a:srgbClr val="000000"/>
                </a:solidFill>
                <a:ea typeface="Poppins"/>
              </a:rPr>
              <a:t>🔸 </a:t>
            </a:r>
            <a:r>
              <a:rPr lang="en-US" sz="2000">
                <a:solidFill>
                  <a:srgbClr val="000000"/>
                </a:solidFill>
                <a:latin typeface="Poppins"/>
              </a:rPr>
              <a:t>удостоверения о государственной гигиенической регистрации,</a:t>
            </a:r>
          </a:p>
          <a:p>
            <a:pPr algn="just">
              <a:lnSpc>
                <a:spcPts val="2600"/>
              </a:lnSpc>
            </a:pPr>
            <a:r>
              <a:rPr lang="en-US" sz="2000">
                <a:solidFill>
                  <a:srgbClr val="000000"/>
                </a:solidFill>
                <a:ea typeface="Poppins"/>
              </a:rPr>
              <a:t>🔸 </a:t>
            </a:r>
            <a:r>
              <a:rPr lang="en-US" sz="2000">
                <a:solidFill>
                  <a:srgbClr val="000000"/>
                </a:solidFill>
                <a:latin typeface="Poppins"/>
              </a:rPr>
              <a:t>технические условия организации-изготовителя, </a:t>
            </a:r>
          </a:p>
          <a:p>
            <a:pPr algn="just">
              <a:lnSpc>
                <a:spcPts val="2600"/>
              </a:lnSpc>
            </a:pPr>
            <a:r>
              <a:rPr lang="en-US" sz="2000">
                <a:solidFill>
                  <a:srgbClr val="000000"/>
                </a:solidFill>
                <a:ea typeface="Poppins"/>
              </a:rPr>
              <a:t>🔸 </a:t>
            </a:r>
            <a:r>
              <a:rPr lang="en-US" sz="2000">
                <a:solidFill>
                  <a:srgbClr val="000000"/>
                </a:solidFill>
                <a:latin typeface="Poppins"/>
              </a:rPr>
              <a:t>паспорта на изделия, </a:t>
            </a:r>
          </a:p>
          <a:p>
            <a:pPr algn="just">
              <a:lnSpc>
                <a:spcPts val="2600"/>
              </a:lnSpc>
            </a:pPr>
            <a:r>
              <a:rPr lang="en-US" sz="2000">
                <a:solidFill>
                  <a:srgbClr val="000000"/>
                </a:solidFill>
                <a:ea typeface="Poppins"/>
              </a:rPr>
              <a:t>🔸 </a:t>
            </a:r>
            <a:r>
              <a:rPr lang="en-US" sz="2000">
                <a:solidFill>
                  <a:srgbClr val="000000"/>
                </a:solidFill>
                <a:latin typeface="Poppins"/>
              </a:rPr>
              <a:t>эксплуатационная документация (инструкции по эксплуатации и тому подобное).</a:t>
            </a:r>
          </a:p>
          <a:p>
            <a:pPr algn="just">
              <a:lnSpc>
                <a:spcPts val="2600"/>
              </a:lnSpc>
            </a:pPr>
            <a:endParaRPr lang="en-US" sz="2000">
              <a:solidFill>
                <a:srgbClr val="000000"/>
              </a:solidFill>
              <a:latin typeface="Poppi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sp>
        <p:nvSpPr>
          <p:cNvPr id="15" name="Freeform 15"/>
          <p:cNvSpPr/>
          <p:nvPr/>
        </p:nvSpPr>
        <p:spPr>
          <a:xfrm>
            <a:off x="254105" y="3326098"/>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Freeform 16"/>
          <p:cNvSpPr/>
          <p:nvPr/>
        </p:nvSpPr>
        <p:spPr>
          <a:xfrm>
            <a:off x="335518" y="3407510"/>
            <a:ext cx="916691" cy="916691"/>
          </a:xfrm>
          <a:custGeom>
            <a:avLst/>
            <a:gdLst/>
            <a:ahLst/>
            <a:cxnLst/>
            <a:rect l="l" t="t" r="r" b="b"/>
            <a:pathLst>
              <a:path w="916691" h="916691">
                <a:moveTo>
                  <a:pt x="0" y="0"/>
                </a:moveTo>
                <a:lnTo>
                  <a:pt x="916691" y="0"/>
                </a:lnTo>
                <a:lnTo>
                  <a:pt x="916691" y="916691"/>
                </a:lnTo>
                <a:lnTo>
                  <a:pt x="0" y="9166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7" name="Freeform 17"/>
          <p:cNvSpPr/>
          <p:nvPr/>
        </p:nvSpPr>
        <p:spPr>
          <a:xfrm>
            <a:off x="383049" y="3455041"/>
            <a:ext cx="821629" cy="821629"/>
          </a:xfrm>
          <a:custGeom>
            <a:avLst/>
            <a:gdLst/>
            <a:ahLst/>
            <a:cxnLst/>
            <a:rect l="l" t="t" r="r" b="b"/>
            <a:pathLst>
              <a:path w="821629" h="821629">
                <a:moveTo>
                  <a:pt x="0" y="0"/>
                </a:moveTo>
                <a:lnTo>
                  <a:pt x="821629" y="0"/>
                </a:lnTo>
                <a:lnTo>
                  <a:pt x="821629" y="821629"/>
                </a:lnTo>
                <a:lnTo>
                  <a:pt x="0" y="82162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8" name="Freeform 18"/>
          <p:cNvSpPr/>
          <p:nvPr/>
        </p:nvSpPr>
        <p:spPr>
          <a:xfrm>
            <a:off x="254105" y="6081811"/>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Freeform 19"/>
          <p:cNvSpPr/>
          <p:nvPr/>
        </p:nvSpPr>
        <p:spPr>
          <a:xfrm>
            <a:off x="335518" y="6163223"/>
            <a:ext cx="916691" cy="916691"/>
          </a:xfrm>
          <a:custGeom>
            <a:avLst/>
            <a:gdLst/>
            <a:ahLst/>
            <a:cxnLst/>
            <a:rect l="l" t="t" r="r" b="b"/>
            <a:pathLst>
              <a:path w="916691" h="916691">
                <a:moveTo>
                  <a:pt x="0" y="0"/>
                </a:moveTo>
                <a:lnTo>
                  <a:pt x="916691" y="0"/>
                </a:lnTo>
                <a:lnTo>
                  <a:pt x="916691" y="916691"/>
                </a:lnTo>
                <a:lnTo>
                  <a:pt x="0" y="9166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0" name="Freeform 20"/>
          <p:cNvSpPr/>
          <p:nvPr/>
        </p:nvSpPr>
        <p:spPr>
          <a:xfrm>
            <a:off x="383049" y="6210754"/>
            <a:ext cx="821629" cy="821629"/>
          </a:xfrm>
          <a:custGeom>
            <a:avLst/>
            <a:gdLst/>
            <a:ahLst/>
            <a:cxnLst/>
            <a:rect l="l" t="t" r="r" b="b"/>
            <a:pathLst>
              <a:path w="821629" h="821629">
                <a:moveTo>
                  <a:pt x="0" y="0"/>
                </a:moveTo>
                <a:lnTo>
                  <a:pt x="821629" y="0"/>
                </a:lnTo>
                <a:lnTo>
                  <a:pt x="821629" y="821629"/>
                </a:lnTo>
                <a:lnTo>
                  <a:pt x="0" y="82162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1" name="TextBox 21"/>
          <p:cNvSpPr txBox="1"/>
          <p:nvPr/>
        </p:nvSpPr>
        <p:spPr>
          <a:xfrm>
            <a:off x="1462009" y="2084028"/>
            <a:ext cx="16219322" cy="3334246"/>
          </a:xfrm>
          <a:prstGeom prst="rect">
            <a:avLst/>
          </a:prstGeom>
        </p:spPr>
        <p:txBody>
          <a:bodyPr lIns="0" tIns="0" rIns="0" bIns="0" rtlCol="0" anchor="t">
            <a:spAutoFit/>
          </a:bodyPr>
          <a:lstStyle/>
          <a:p>
            <a:pPr algn="just">
              <a:lnSpc>
                <a:spcPts val="2587"/>
              </a:lnSpc>
            </a:pPr>
            <a:r>
              <a:rPr lang="en-US" sz="2289" spc="-68" dirty="0" err="1">
                <a:solidFill>
                  <a:srgbClr val="020202"/>
                </a:solidFill>
                <a:latin typeface="Poppins"/>
              </a:rPr>
              <a:t>Как</a:t>
            </a:r>
            <a:r>
              <a:rPr lang="en-US" sz="2289" spc="-68" dirty="0">
                <a:solidFill>
                  <a:srgbClr val="020202"/>
                </a:solidFill>
                <a:latin typeface="Poppins"/>
              </a:rPr>
              <a:t> и </a:t>
            </a:r>
            <a:r>
              <a:rPr lang="en-US" sz="2289" spc="-68" dirty="0" err="1">
                <a:solidFill>
                  <a:srgbClr val="020202"/>
                </a:solidFill>
                <a:latin typeface="Poppins"/>
              </a:rPr>
              <a:t>ранее</a:t>
            </a:r>
            <a:r>
              <a:rPr lang="en-US" sz="2289" spc="-68" dirty="0">
                <a:solidFill>
                  <a:srgbClr val="020202"/>
                </a:solidFill>
                <a:latin typeface="Poppins"/>
              </a:rPr>
              <a:t>, </a:t>
            </a:r>
            <a:r>
              <a:rPr lang="en-US" sz="2289" spc="-68" dirty="0" err="1">
                <a:solidFill>
                  <a:srgbClr val="020202"/>
                </a:solidFill>
                <a:latin typeface="Poppins"/>
              </a:rPr>
              <a:t>выдача</a:t>
            </a:r>
            <a:r>
              <a:rPr lang="en-US" sz="2289" spc="-68" dirty="0">
                <a:solidFill>
                  <a:srgbClr val="020202"/>
                </a:solidFill>
                <a:latin typeface="Poppins"/>
              </a:rPr>
              <a:t> и </a:t>
            </a:r>
            <a:r>
              <a:rPr lang="en-US" sz="2289" spc="-68" dirty="0" err="1">
                <a:solidFill>
                  <a:srgbClr val="020202"/>
                </a:solidFill>
                <a:latin typeface="Poppins"/>
              </a:rPr>
              <a:t>сдача</a:t>
            </a:r>
            <a:r>
              <a:rPr lang="en-US" sz="2289" spc="-68" dirty="0">
                <a:solidFill>
                  <a:srgbClr val="020202"/>
                </a:solidFill>
                <a:latin typeface="Poppins"/>
              </a:rPr>
              <a:t> </a:t>
            </a:r>
            <a:r>
              <a:rPr lang="en-US" sz="2289" spc="-68" dirty="0" err="1">
                <a:solidFill>
                  <a:srgbClr val="020202"/>
                </a:solidFill>
                <a:latin typeface="Poppins"/>
              </a:rPr>
              <a:t>работниками</a:t>
            </a:r>
            <a:r>
              <a:rPr lang="en-US" sz="2289" spc="-68" dirty="0">
                <a:solidFill>
                  <a:srgbClr val="020202"/>
                </a:solidFill>
                <a:latin typeface="Poppins"/>
              </a:rPr>
              <a:t> СИЗ </a:t>
            </a:r>
            <a:r>
              <a:rPr lang="en-US" sz="2289" spc="-68" dirty="0" err="1">
                <a:solidFill>
                  <a:srgbClr val="020202"/>
                </a:solidFill>
                <a:latin typeface="Poppins"/>
              </a:rPr>
              <a:t>отмечаются</a:t>
            </a:r>
            <a:r>
              <a:rPr lang="en-US" sz="2289" spc="-68" dirty="0">
                <a:solidFill>
                  <a:srgbClr val="020202"/>
                </a:solidFill>
                <a:latin typeface="Poppins"/>
              </a:rPr>
              <a:t> в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карточке</a:t>
            </a:r>
            <a:r>
              <a:rPr lang="en-US" sz="2289" spc="-68" dirty="0">
                <a:solidFill>
                  <a:srgbClr val="020202"/>
                </a:solidFill>
                <a:latin typeface="Poppins"/>
              </a:rPr>
              <a:t> </a:t>
            </a:r>
            <a:r>
              <a:rPr lang="en-US" sz="2289" spc="-68" dirty="0" err="1">
                <a:solidFill>
                  <a:srgbClr val="020202"/>
                </a:solidFill>
                <a:latin typeface="Poppins"/>
              </a:rPr>
              <a:t>учета</a:t>
            </a:r>
            <a:r>
              <a:rPr lang="en-US" sz="2289" spc="-68" dirty="0">
                <a:solidFill>
                  <a:srgbClr val="020202"/>
                </a:solidFill>
                <a:latin typeface="Poppins"/>
              </a:rPr>
              <a:t> СИЗ, </a:t>
            </a:r>
            <a:r>
              <a:rPr lang="en-US" sz="2289" spc="-68" dirty="0" err="1">
                <a:solidFill>
                  <a:srgbClr val="020202"/>
                </a:solidFill>
                <a:latin typeface="Poppins"/>
              </a:rPr>
              <a:t>но</a:t>
            </a:r>
            <a:r>
              <a:rPr lang="en-US" sz="2289" spc="-68" dirty="0">
                <a:solidFill>
                  <a:srgbClr val="020202"/>
                </a:solidFill>
                <a:latin typeface="Poppins"/>
              </a:rPr>
              <a:t> в </a:t>
            </a:r>
            <a:r>
              <a:rPr lang="en-US" sz="2289" spc="-68" dirty="0" err="1">
                <a:solidFill>
                  <a:srgbClr val="020202"/>
                </a:solidFill>
                <a:latin typeface="Poppins"/>
              </a:rPr>
              <a:t>отличие</a:t>
            </a:r>
            <a:r>
              <a:rPr lang="en-US" sz="2289" spc="-68" dirty="0">
                <a:solidFill>
                  <a:srgbClr val="020202"/>
                </a:solidFill>
                <a:latin typeface="Poppins"/>
              </a:rPr>
              <a:t> </a:t>
            </a:r>
            <a:r>
              <a:rPr lang="en-US" sz="2289" spc="-68" dirty="0" err="1">
                <a:solidFill>
                  <a:srgbClr val="020202"/>
                </a:solidFill>
                <a:latin typeface="Poppins"/>
              </a:rPr>
              <a:t>от</a:t>
            </a:r>
            <a:r>
              <a:rPr lang="en-US" sz="2289" spc="-68" dirty="0">
                <a:solidFill>
                  <a:srgbClr val="020202"/>
                </a:solidFill>
                <a:latin typeface="Poppins"/>
              </a:rPr>
              <a:t> </a:t>
            </a:r>
            <a:r>
              <a:rPr lang="en-US" sz="2289" spc="-68" dirty="0" err="1">
                <a:solidFill>
                  <a:srgbClr val="020202"/>
                </a:solidFill>
                <a:latin typeface="Poppins"/>
              </a:rPr>
              <a:t>старой</a:t>
            </a:r>
            <a:r>
              <a:rPr lang="en-US" sz="2289" spc="-68" dirty="0">
                <a:solidFill>
                  <a:srgbClr val="020202"/>
                </a:solidFill>
                <a:latin typeface="Poppins"/>
              </a:rPr>
              <a:t> </a:t>
            </a:r>
            <a:r>
              <a:rPr lang="en-US" sz="2289" spc="-68" dirty="0" err="1">
                <a:solidFill>
                  <a:srgbClr val="020202"/>
                </a:solidFill>
                <a:latin typeface="Poppins"/>
              </a:rPr>
              <a:t>редакции</a:t>
            </a:r>
            <a:r>
              <a:rPr lang="en-US" sz="2289" spc="-68" dirty="0">
                <a:solidFill>
                  <a:srgbClr val="020202"/>
                </a:solidFill>
                <a:latin typeface="Poppins"/>
              </a:rPr>
              <a:t> в </a:t>
            </a:r>
            <a:r>
              <a:rPr lang="en-US" sz="2289" spc="-68" dirty="0" err="1">
                <a:solidFill>
                  <a:srgbClr val="020202"/>
                </a:solidFill>
                <a:latin typeface="Poppins"/>
              </a:rPr>
              <a:t>новой</a:t>
            </a:r>
            <a:r>
              <a:rPr lang="en-US" sz="2289" spc="-68" dirty="0">
                <a:solidFill>
                  <a:srgbClr val="020202"/>
                </a:solidFill>
                <a:latin typeface="Poppins"/>
              </a:rPr>
              <a:t> </a:t>
            </a:r>
            <a:r>
              <a:rPr lang="en-US" sz="2400" b="1" spc="-68" dirty="0" err="1">
                <a:solidFill>
                  <a:srgbClr val="020202"/>
                </a:solidFill>
                <a:latin typeface="Poppins"/>
              </a:rPr>
              <a:t>форма</a:t>
            </a:r>
            <a:r>
              <a:rPr lang="en-US" sz="2400" b="1" spc="-68" dirty="0">
                <a:solidFill>
                  <a:srgbClr val="020202"/>
                </a:solidFill>
                <a:latin typeface="Poppins"/>
              </a:rPr>
              <a:t> </a:t>
            </a:r>
            <a:r>
              <a:rPr lang="en-US" sz="2400" b="1" spc="-68" dirty="0" err="1">
                <a:solidFill>
                  <a:srgbClr val="020202"/>
                </a:solidFill>
                <a:latin typeface="Poppins"/>
              </a:rPr>
              <a:t>карточки</a:t>
            </a:r>
            <a:r>
              <a:rPr lang="en-US" sz="2400" b="1" spc="-68" dirty="0">
                <a:solidFill>
                  <a:srgbClr val="020202"/>
                </a:solidFill>
                <a:latin typeface="Poppins"/>
              </a:rPr>
              <a:t> </a:t>
            </a:r>
            <a:r>
              <a:rPr lang="en-US" sz="2400" b="1" spc="-68" dirty="0" err="1">
                <a:solidFill>
                  <a:srgbClr val="020202"/>
                </a:solidFill>
                <a:latin typeface="Poppins"/>
              </a:rPr>
              <a:t>не</a:t>
            </a:r>
            <a:r>
              <a:rPr lang="en-US" sz="2400" b="1" spc="-68" dirty="0">
                <a:solidFill>
                  <a:srgbClr val="020202"/>
                </a:solidFill>
                <a:latin typeface="Poppins"/>
              </a:rPr>
              <a:t> </a:t>
            </a:r>
            <a:r>
              <a:rPr lang="en-US" sz="2400" b="1" spc="-68" dirty="0" err="1">
                <a:solidFill>
                  <a:srgbClr val="020202"/>
                </a:solidFill>
                <a:latin typeface="Poppins"/>
              </a:rPr>
              <a:t>приведена</a:t>
            </a:r>
            <a:r>
              <a:rPr lang="en-US" sz="2289" spc="-68" dirty="0">
                <a:solidFill>
                  <a:srgbClr val="020202"/>
                </a:solidFill>
                <a:latin typeface="Poppins"/>
              </a:rPr>
              <a:t>. </a:t>
            </a:r>
            <a:r>
              <a:rPr lang="en-US" sz="2289" spc="-68" dirty="0" err="1" smtClean="0">
                <a:solidFill>
                  <a:srgbClr val="020202"/>
                </a:solidFill>
                <a:latin typeface="Poppins"/>
              </a:rPr>
              <a:t>Полага</a:t>
            </a:r>
            <a:r>
              <a:rPr lang="ru-RU" sz="2289" spc="-68" dirty="0" smtClean="0">
                <a:solidFill>
                  <a:srgbClr val="020202"/>
                </a:solidFill>
                <a:latin typeface="Poppins"/>
              </a:rPr>
              <a:t>ю</a:t>
            </a:r>
            <a:r>
              <a:rPr lang="en-US" sz="2289" spc="-68" dirty="0" smtClean="0">
                <a:solidFill>
                  <a:srgbClr val="020202"/>
                </a:solidFill>
                <a:latin typeface="Poppins"/>
              </a:rPr>
              <a:t>, </a:t>
            </a:r>
            <a:r>
              <a:rPr lang="en-US" sz="2289" spc="-68" dirty="0" err="1">
                <a:solidFill>
                  <a:srgbClr val="020202"/>
                </a:solidFill>
                <a:latin typeface="Poppins"/>
              </a:rPr>
              <a:t>что</a:t>
            </a:r>
            <a:r>
              <a:rPr lang="en-US" sz="2289" spc="-68" dirty="0">
                <a:solidFill>
                  <a:srgbClr val="020202"/>
                </a:solidFill>
                <a:latin typeface="Poppins"/>
              </a:rPr>
              <a:t> </a:t>
            </a:r>
            <a:r>
              <a:rPr lang="en-US" sz="2289" spc="-68" dirty="0" err="1">
                <a:solidFill>
                  <a:srgbClr val="020202"/>
                </a:solidFill>
                <a:latin typeface="Poppins"/>
              </a:rPr>
              <a:t>организации</a:t>
            </a:r>
            <a:r>
              <a:rPr lang="en-US" sz="2289" spc="-68" dirty="0">
                <a:solidFill>
                  <a:srgbClr val="020202"/>
                </a:solidFill>
                <a:latin typeface="Poppins"/>
              </a:rPr>
              <a:t> и </a:t>
            </a:r>
            <a:r>
              <a:rPr lang="en-US" sz="2289" spc="-68" dirty="0" err="1">
                <a:solidFill>
                  <a:srgbClr val="020202"/>
                </a:solidFill>
                <a:latin typeface="Poppins"/>
              </a:rPr>
              <a:t>далее</a:t>
            </a:r>
            <a:r>
              <a:rPr lang="en-US" sz="2289" spc="-68" dirty="0">
                <a:solidFill>
                  <a:srgbClr val="020202"/>
                </a:solidFill>
                <a:latin typeface="Poppins"/>
              </a:rPr>
              <a:t> </a:t>
            </a:r>
            <a:r>
              <a:rPr lang="en-US" sz="2289" spc="-68" dirty="0" err="1">
                <a:solidFill>
                  <a:srgbClr val="020202"/>
                </a:solidFill>
                <a:latin typeface="Poppins"/>
              </a:rPr>
              <a:t>могут</a:t>
            </a:r>
            <a:r>
              <a:rPr lang="en-US" sz="2289" spc="-68" dirty="0">
                <a:solidFill>
                  <a:srgbClr val="020202"/>
                </a:solidFill>
                <a:latin typeface="Poppins"/>
              </a:rPr>
              <a:t> </a:t>
            </a:r>
            <a:r>
              <a:rPr lang="en-US" sz="2289" spc="-68" dirty="0" err="1">
                <a:solidFill>
                  <a:srgbClr val="020202"/>
                </a:solidFill>
                <a:latin typeface="Poppins"/>
              </a:rPr>
              <a:t>использовать</a:t>
            </a:r>
            <a:r>
              <a:rPr lang="en-US" sz="2289" spc="-68" dirty="0">
                <a:solidFill>
                  <a:srgbClr val="020202"/>
                </a:solidFill>
                <a:latin typeface="Poppins"/>
              </a:rPr>
              <a:t> </a:t>
            </a:r>
            <a:r>
              <a:rPr lang="en-US" sz="2289" spc="-68" dirty="0" err="1">
                <a:solidFill>
                  <a:srgbClr val="020202"/>
                </a:solidFill>
                <a:latin typeface="Poppins"/>
              </a:rPr>
              <a:t>действующие</a:t>
            </a:r>
            <a:r>
              <a:rPr lang="en-US" sz="2289" spc="-68" dirty="0">
                <a:solidFill>
                  <a:srgbClr val="020202"/>
                </a:solidFill>
                <a:latin typeface="Poppins"/>
              </a:rPr>
              <a:t> </a:t>
            </a:r>
            <a:r>
              <a:rPr lang="en-US" sz="2289" spc="-68" dirty="0" err="1">
                <a:solidFill>
                  <a:srgbClr val="020202"/>
                </a:solidFill>
                <a:latin typeface="Poppins"/>
              </a:rPr>
              <a:t>на</a:t>
            </a:r>
            <a:r>
              <a:rPr lang="en-US" sz="2289" spc="-68" dirty="0">
                <a:solidFill>
                  <a:srgbClr val="020202"/>
                </a:solidFill>
                <a:latin typeface="Poppins"/>
              </a:rPr>
              <a:t> </a:t>
            </a:r>
            <a:r>
              <a:rPr lang="en-US" sz="2289" spc="-68" dirty="0" err="1">
                <a:solidFill>
                  <a:srgbClr val="020202"/>
                </a:solidFill>
                <a:latin typeface="Poppins"/>
              </a:rPr>
              <a:t>момент</a:t>
            </a:r>
            <a:r>
              <a:rPr lang="en-US" sz="2289" spc="-68" dirty="0">
                <a:solidFill>
                  <a:srgbClr val="020202"/>
                </a:solidFill>
                <a:latin typeface="Poppins"/>
              </a:rPr>
              <a:t> </a:t>
            </a:r>
            <a:r>
              <a:rPr lang="en-US" sz="2289" spc="-68" dirty="0" err="1">
                <a:solidFill>
                  <a:srgbClr val="020202"/>
                </a:solidFill>
                <a:latin typeface="Poppins"/>
              </a:rPr>
              <a:t>вступления</a:t>
            </a:r>
            <a:r>
              <a:rPr lang="en-US" sz="2289" spc="-68" dirty="0">
                <a:solidFill>
                  <a:srgbClr val="020202"/>
                </a:solidFill>
                <a:latin typeface="Poppins"/>
              </a:rPr>
              <a:t> в </a:t>
            </a:r>
            <a:r>
              <a:rPr lang="en-US" sz="2289" spc="-68" dirty="0" err="1">
                <a:solidFill>
                  <a:srgbClr val="020202"/>
                </a:solidFill>
                <a:latin typeface="Poppins"/>
              </a:rPr>
              <a:t>силу</a:t>
            </a:r>
            <a:r>
              <a:rPr lang="en-US" sz="2289" spc="-68" dirty="0">
                <a:solidFill>
                  <a:srgbClr val="020202"/>
                </a:solidFill>
                <a:latin typeface="Poppins"/>
              </a:rPr>
              <a:t> </a:t>
            </a:r>
            <a:r>
              <a:rPr lang="en-US" sz="2289" spc="-68" dirty="0" err="1">
                <a:solidFill>
                  <a:srgbClr val="020202"/>
                </a:solidFill>
                <a:latin typeface="Poppins"/>
              </a:rPr>
              <a:t>новой</a:t>
            </a:r>
            <a:r>
              <a:rPr lang="en-US" sz="2289" spc="-68" dirty="0">
                <a:solidFill>
                  <a:srgbClr val="020202"/>
                </a:solidFill>
                <a:latin typeface="Poppins"/>
              </a:rPr>
              <a:t> </a:t>
            </a:r>
            <a:r>
              <a:rPr lang="en-US" sz="2289" spc="-68" dirty="0" err="1">
                <a:solidFill>
                  <a:srgbClr val="020202"/>
                </a:solidFill>
                <a:latin typeface="Poppins"/>
              </a:rPr>
              <a:t>редакции</a:t>
            </a:r>
            <a:r>
              <a:rPr lang="en-US" sz="2289" spc="-68" dirty="0">
                <a:solidFill>
                  <a:srgbClr val="020202"/>
                </a:solidFill>
                <a:latin typeface="Poppins"/>
              </a:rPr>
              <a:t> </a:t>
            </a:r>
            <a:r>
              <a:rPr lang="en-US" sz="2289" spc="-68" dirty="0" err="1">
                <a:solidFill>
                  <a:srgbClr val="020202"/>
                </a:solidFill>
                <a:latin typeface="Poppins"/>
              </a:rPr>
              <a:t>карточки</a:t>
            </a:r>
            <a:r>
              <a:rPr lang="en-US" sz="2289" spc="-68" dirty="0">
                <a:solidFill>
                  <a:srgbClr val="020202"/>
                </a:solidFill>
                <a:latin typeface="Poppins"/>
              </a:rPr>
              <a:t>, </a:t>
            </a:r>
            <a:r>
              <a:rPr lang="en-US" sz="2289" spc="-68" dirty="0" err="1">
                <a:solidFill>
                  <a:srgbClr val="020202"/>
                </a:solidFill>
                <a:latin typeface="Poppins"/>
              </a:rPr>
              <a:t>откорректировав</a:t>
            </a:r>
            <a:r>
              <a:rPr lang="en-US" sz="2289" spc="-68" dirty="0">
                <a:solidFill>
                  <a:srgbClr val="020202"/>
                </a:solidFill>
                <a:latin typeface="Poppins"/>
              </a:rPr>
              <a:t> </a:t>
            </a:r>
            <a:r>
              <a:rPr lang="en-US" sz="2289" spc="-68" dirty="0" err="1">
                <a:solidFill>
                  <a:srgbClr val="020202"/>
                </a:solidFill>
                <a:latin typeface="Poppins"/>
              </a:rPr>
              <a:t>их</a:t>
            </a:r>
            <a:r>
              <a:rPr lang="en-US" sz="2289" spc="-68" dirty="0">
                <a:solidFill>
                  <a:srgbClr val="020202"/>
                </a:solidFill>
                <a:latin typeface="Poppins"/>
              </a:rPr>
              <a:t> </a:t>
            </a:r>
            <a:r>
              <a:rPr lang="en-US" sz="2289" spc="-68" dirty="0" err="1">
                <a:solidFill>
                  <a:srgbClr val="020202"/>
                </a:solidFill>
                <a:latin typeface="Poppins"/>
              </a:rPr>
              <a:t>содержание</a:t>
            </a:r>
            <a:r>
              <a:rPr lang="en-US" sz="2289" spc="-68" dirty="0">
                <a:solidFill>
                  <a:srgbClr val="020202"/>
                </a:solidFill>
                <a:latin typeface="Poppins"/>
              </a:rPr>
              <a:t> с </a:t>
            </a:r>
            <a:r>
              <a:rPr lang="en-US" sz="2289" spc="-68" dirty="0" err="1">
                <a:solidFill>
                  <a:srgbClr val="020202"/>
                </a:solidFill>
                <a:latin typeface="Poppins"/>
              </a:rPr>
              <a:t>учетом</a:t>
            </a:r>
            <a:r>
              <a:rPr lang="en-US" sz="2289" spc="-68" dirty="0">
                <a:solidFill>
                  <a:srgbClr val="020202"/>
                </a:solidFill>
                <a:latin typeface="Poppins"/>
              </a:rPr>
              <a:t> </a:t>
            </a:r>
            <a:r>
              <a:rPr lang="en-US" sz="2289" spc="-68" dirty="0" err="1">
                <a:solidFill>
                  <a:srgbClr val="020202"/>
                </a:solidFill>
                <a:latin typeface="Poppins"/>
              </a:rPr>
              <a:t>необходимых</a:t>
            </a:r>
            <a:r>
              <a:rPr lang="en-US" sz="2289" spc="-68" dirty="0">
                <a:solidFill>
                  <a:srgbClr val="020202"/>
                </a:solidFill>
                <a:latin typeface="Poppins"/>
              </a:rPr>
              <a:t> </a:t>
            </a:r>
            <a:r>
              <a:rPr lang="en-US" sz="2289" spc="-68" dirty="0" err="1">
                <a:solidFill>
                  <a:srgbClr val="020202"/>
                </a:solidFill>
                <a:latin typeface="Poppins"/>
              </a:rPr>
              <a:t>требований</a:t>
            </a:r>
            <a:r>
              <a:rPr lang="en-US" sz="2289" spc="-68" dirty="0">
                <a:solidFill>
                  <a:srgbClr val="020202"/>
                </a:solidFill>
                <a:latin typeface="Poppins"/>
              </a:rPr>
              <a:t> </a:t>
            </a:r>
            <a:r>
              <a:rPr lang="en-US" sz="2289" spc="-68" dirty="0" err="1">
                <a:solidFill>
                  <a:srgbClr val="020202"/>
                </a:solidFill>
                <a:latin typeface="Poppins"/>
              </a:rPr>
              <a:t>новой</a:t>
            </a:r>
            <a:r>
              <a:rPr lang="en-US" sz="2289" spc="-68" dirty="0">
                <a:solidFill>
                  <a:srgbClr val="020202"/>
                </a:solidFill>
                <a:latin typeface="Poppins"/>
              </a:rPr>
              <a:t> </a:t>
            </a:r>
            <a:r>
              <a:rPr lang="en-US" sz="2289" spc="-68" dirty="0" err="1">
                <a:solidFill>
                  <a:srgbClr val="020202"/>
                </a:solidFill>
                <a:latin typeface="Poppins"/>
              </a:rPr>
              <a:t>редакции</a:t>
            </a:r>
            <a:r>
              <a:rPr lang="en-US" sz="2289" spc="-68" dirty="0">
                <a:solidFill>
                  <a:srgbClr val="020202"/>
                </a:solidFill>
                <a:latin typeface="Poppins"/>
              </a:rPr>
              <a:t> </a:t>
            </a:r>
            <a:r>
              <a:rPr lang="en-US" sz="2289" spc="-68" dirty="0" err="1">
                <a:solidFill>
                  <a:srgbClr val="020202"/>
                </a:solidFill>
                <a:latin typeface="Poppins"/>
              </a:rPr>
              <a:t>Инструкции</a:t>
            </a:r>
            <a:r>
              <a:rPr lang="en-US" sz="2289" spc="-68" dirty="0">
                <a:solidFill>
                  <a:srgbClr val="020202"/>
                </a:solidFill>
                <a:latin typeface="Poppins"/>
              </a:rPr>
              <a:t> № 209. </a:t>
            </a:r>
            <a:r>
              <a:rPr lang="en-US" sz="2289" spc="-68" dirty="0" err="1">
                <a:solidFill>
                  <a:srgbClr val="020202"/>
                </a:solidFill>
                <a:latin typeface="Poppins"/>
              </a:rPr>
              <a:t>Сведения</a:t>
            </a:r>
            <a:r>
              <a:rPr lang="en-US" sz="2289" spc="-68" dirty="0">
                <a:solidFill>
                  <a:srgbClr val="020202"/>
                </a:solidFill>
                <a:latin typeface="Poppins"/>
              </a:rPr>
              <a:t>, </a:t>
            </a:r>
            <a:r>
              <a:rPr lang="en-US" sz="2289" spc="-68" dirty="0" err="1">
                <a:solidFill>
                  <a:srgbClr val="020202"/>
                </a:solidFill>
                <a:latin typeface="Poppins"/>
              </a:rPr>
              <a:t>которые</a:t>
            </a:r>
            <a:r>
              <a:rPr lang="en-US" sz="2289" spc="-68" dirty="0">
                <a:solidFill>
                  <a:srgbClr val="020202"/>
                </a:solidFill>
                <a:latin typeface="Poppins"/>
              </a:rPr>
              <a:t> </a:t>
            </a:r>
            <a:r>
              <a:rPr lang="en-US" sz="2289" spc="-68" dirty="0" err="1">
                <a:solidFill>
                  <a:srgbClr val="020202"/>
                </a:solidFill>
                <a:latin typeface="Poppins"/>
              </a:rPr>
              <a:t>должны</a:t>
            </a:r>
            <a:r>
              <a:rPr lang="en-US" sz="2289" spc="-68" dirty="0">
                <a:solidFill>
                  <a:srgbClr val="020202"/>
                </a:solidFill>
                <a:latin typeface="Poppins"/>
              </a:rPr>
              <a:t> </a:t>
            </a:r>
            <a:r>
              <a:rPr lang="en-US" sz="2289" spc="-68" dirty="0" err="1">
                <a:solidFill>
                  <a:srgbClr val="020202"/>
                </a:solidFill>
                <a:latin typeface="Poppins"/>
              </a:rPr>
              <a:t>быть</a:t>
            </a:r>
            <a:r>
              <a:rPr lang="en-US" sz="2289" spc="-68" dirty="0">
                <a:solidFill>
                  <a:srgbClr val="020202"/>
                </a:solidFill>
                <a:latin typeface="Poppins"/>
              </a:rPr>
              <a:t> </a:t>
            </a:r>
            <a:r>
              <a:rPr lang="en-US" sz="2289" spc="-68" dirty="0" err="1">
                <a:solidFill>
                  <a:srgbClr val="020202"/>
                </a:solidFill>
                <a:latin typeface="Poppins"/>
              </a:rPr>
              <a:t>отражены</a:t>
            </a:r>
            <a:r>
              <a:rPr lang="en-US" sz="2289" spc="-68" dirty="0">
                <a:solidFill>
                  <a:srgbClr val="020202"/>
                </a:solidFill>
                <a:latin typeface="Poppins"/>
              </a:rPr>
              <a:t> в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карточке</a:t>
            </a:r>
            <a:r>
              <a:rPr lang="en-US" sz="2289" spc="-68" dirty="0">
                <a:solidFill>
                  <a:srgbClr val="020202"/>
                </a:solidFill>
                <a:latin typeface="Poppins"/>
              </a:rPr>
              <a:t> </a:t>
            </a:r>
            <a:r>
              <a:rPr lang="en-US" sz="2289" spc="-68" dirty="0" err="1">
                <a:solidFill>
                  <a:srgbClr val="020202"/>
                </a:solidFill>
                <a:latin typeface="Poppins"/>
              </a:rPr>
              <a:t>перечислены</a:t>
            </a:r>
            <a:r>
              <a:rPr lang="en-US" sz="2289" spc="-68" dirty="0">
                <a:solidFill>
                  <a:srgbClr val="020202"/>
                </a:solidFill>
                <a:latin typeface="Poppins"/>
              </a:rPr>
              <a:t> в </a:t>
            </a:r>
            <a:r>
              <a:rPr lang="en-US" sz="2289" b="1" spc="-68" dirty="0">
                <a:solidFill>
                  <a:srgbClr val="020202"/>
                </a:solidFill>
                <a:latin typeface="Poppins"/>
              </a:rPr>
              <a:t>п. 43 </a:t>
            </a:r>
            <a:r>
              <a:rPr lang="en-US" sz="2289" b="1" spc="-68" dirty="0" err="1">
                <a:solidFill>
                  <a:srgbClr val="020202"/>
                </a:solidFill>
                <a:latin typeface="Poppins"/>
              </a:rPr>
              <a:t>Инструкции</a:t>
            </a:r>
            <a:r>
              <a:rPr lang="en-US" sz="2289" b="1" spc="-68" dirty="0">
                <a:solidFill>
                  <a:srgbClr val="020202"/>
                </a:solidFill>
                <a:latin typeface="Poppins"/>
              </a:rPr>
              <a:t> № 209.</a:t>
            </a:r>
            <a:r>
              <a:rPr lang="en-US" sz="2289" spc="-68" dirty="0">
                <a:solidFill>
                  <a:srgbClr val="020202"/>
                </a:solidFill>
                <a:latin typeface="Poppins"/>
              </a:rPr>
              <a:t> В </a:t>
            </a:r>
            <a:r>
              <a:rPr lang="en-US" sz="2289" spc="-68" dirty="0" err="1">
                <a:solidFill>
                  <a:srgbClr val="020202"/>
                </a:solidFill>
                <a:latin typeface="Poppins"/>
              </a:rPr>
              <a:t>отличие</a:t>
            </a:r>
            <a:r>
              <a:rPr lang="en-US" sz="2289" spc="-68" dirty="0">
                <a:solidFill>
                  <a:srgbClr val="020202"/>
                </a:solidFill>
                <a:latin typeface="Poppins"/>
              </a:rPr>
              <a:t> </a:t>
            </a:r>
            <a:r>
              <a:rPr lang="en-US" sz="2289" spc="-68" dirty="0" err="1">
                <a:solidFill>
                  <a:srgbClr val="020202"/>
                </a:solidFill>
                <a:latin typeface="Poppins"/>
              </a:rPr>
              <a:t>от</a:t>
            </a:r>
            <a:r>
              <a:rPr lang="en-US" sz="2289" spc="-68" dirty="0">
                <a:solidFill>
                  <a:srgbClr val="020202"/>
                </a:solidFill>
                <a:latin typeface="Poppins"/>
              </a:rPr>
              <a:t> </a:t>
            </a:r>
            <a:r>
              <a:rPr lang="en-US" sz="2289" spc="-68" dirty="0" err="1">
                <a:solidFill>
                  <a:srgbClr val="020202"/>
                </a:solidFill>
                <a:latin typeface="Poppins"/>
              </a:rPr>
              <a:t>старой</a:t>
            </a:r>
            <a:r>
              <a:rPr lang="en-US" sz="2289" spc="-68" dirty="0">
                <a:solidFill>
                  <a:srgbClr val="020202"/>
                </a:solidFill>
                <a:latin typeface="Poppins"/>
              </a:rPr>
              <a:t> </a:t>
            </a:r>
            <a:r>
              <a:rPr lang="en-US" sz="2289" spc="-68" dirty="0" err="1">
                <a:solidFill>
                  <a:srgbClr val="020202"/>
                </a:solidFill>
                <a:latin typeface="Poppins"/>
              </a:rPr>
              <a:t>редакции</a:t>
            </a:r>
            <a:r>
              <a:rPr lang="en-US" sz="2289" spc="-68" dirty="0">
                <a:solidFill>
                  <a:srgbClr val="020202"/>
                </a:solidFill>
                <a:latin typeface="Poppins"/>
              </a:rPr>
              <a:t>, </a:t>
            </a:r>
            <a:r>
              <a:rPr lang="en-US" sz="2289" spc="-68" dirty="0" err="1">
                <a:solidFill>
                  <a:srgbClr val="020202"/>
                </a:solidFill>
                <a:latin typeface="Poppins"/>
              </a:rPr>
              <a:t>сейчас</a:t>
            </a:r>
            <a:r>
              <a:rPr lang="en-US" sz="2289" spc="-68" dirty="0">
                <a:solidFill>
                  <a:srgbClr val="020202"/>
                </a:solidFill>
                <a:latin typeface="Poppins"/>
              </a:rPr>
              <a:t> </a:t>
            </a:r>
            <a:r>
              <a:rPr lang="en-US" sz="2289" spc="-68" dirty="0" err="1">
                <a:solidFill>
                  <a:srgbClr val="020202"/>
                </a:solidFill>
                <a:latin typeface="Poppins"/>
              </a:rPr>
              <a:t>не</a:t>
            </a:r>
            <a:r>
              <a:rPr lang="en-US" sz="2289" spc="-68" dirty="0">
                <a:solidFill>
                  <a:srgbClr val="020202"/>
                </a:solidFill>
                <a:latin typeface="Poppins"/>
              </a:rPr>
              <a:t> </a:t>
            </a:r>
            <a:r>
              <a:rPr lang="en-US" sz="2289" spc="-68" dirty="0" err="1">
                <a:solidFill>
                  <a:srgbClr val="020202"/>
                </a:solidFill>
                <a:latin typeface="Poppins"/>
              </a:rPr>
              <a:t>нужно</a:t>
            </a:r>
            <a:r>
              <a:rPr lang="en-US" sz="2289" spc="-68" dirty="0">
                <a:solidFill>
                  <a:srgbClr val="020202"/>
                </a:solidFill>
                <a:latin typeface="Poppins"/>
              </a:rPr>
              <a:t> в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карточке</a:t>
            </a:r>
            <a:r>
              <a:rPr lang="en-US" sz="2289" spc="-68" dirty="0">
                <a:solidFill>
                  <a:srgbClr val="020202"/>
                </a:solidFill>
                <a:latin typeface="Poppins"/>
              </a:rPr>
              <a:t> </a:t>
            </a:r>
            <a:r>
              <a:rPr lang="en-US" sz="2289" spc="-68" dirty="0" err="1">
                <a:solidFill>
                  <a:srgbClr val="020202"/>
                </a:solidFill>
                <a:latin typeface="Poppins"/>
              </a:rPr>
              <a:t>указывать</a:t>
            </a:r>
            <a:r>
              <a:rPr lang="en-US" sz="2289" spc="-68" dirty="0">
                <a:solidFill>
                  <a:srgbClr val="020202"/>
                </a:solidFill>
                <a:latin typeface="Poppins"/>
              </a:rPr>
              <a:t> </a:t>
            </a:r>
            <a:r>
              <a:rPr lang="en-US" sz="2289" spc="-68" dirty="0" err="1">
                <a:solidFill>
                  <a:srgbClr val="020202"/>
                </a:solidFill>
                <a:latin typeface="Poppins"/>
              </a:rPr>
              <a:t>код</a:t>
            </a:r>
            <a:r>
              <a:rPr lang="en-US" sz="2289" spc="-68" dirty="0">
                <a:solidFill>
                  <a:srgbClr val="020202"/>
                </a:solidFill>
                <a:latin typeface="Poppins"/>
              </a:rPr>
              <a:t> </a:t>
            </a:r>
            <a:r>
              <a:rPr lang="en-US" sz="2289" spc="-68" dirty="0" err="1">
                <a:solidFill>
                  <a:srgbClr val="020202"/>
                </a:solidFill>
                <a:latin typeface="Poppins"/>
              </a:rPr>
              <a:t>профессии</a:t>
            </a:r>
            <a:r>
              <a:rPr lang="en-US" sz="2289" spc="-68" dirty="0">
                <a:solidFill>
                  <a:srgbClr val="020202"/>
                </a:solidFill>
                <a:latin typeface="Poppins"/>
              </a:rPr>
              <a:t> (</a:t>
            </a:r>
            <a:r>
              <a:rPr lang="en-US" sz="2289" spc="-68" dirty="0" err="1">
                <a:solidFill>
                  <a:srgbClr val="020202"/>
                </a:solidFill>
                <a:latin typeface="Poppins"/>
              </a:rPr>
              <a:t>должности</a:t>
            </a:r>
            <a:r>
              <a:rPr lang="en-US" sz="2289" spc="-68" dirty="0">
                <a:solidFill>
                  <a:srgbClr val="020202"/>
                </a:solidFill>
                <a:latin typeface="Poppins"/>
              </a:rPr>
              <a:t>). В </a:t>
            </a:r>
            <a:r>
              <a:rPr lang="en-US" sz="2289" spc="-68" dirty="0" err="1">
                <a:solidFill>
                  <a:srgbClr val="020202"/>
                </a:solidFill>
                <a:latin typeface="Poppins"/>
              </a:rPr>
              <a:t>новой</a:t>
            </a:r>
            <a:r>
              <a:rPr lang="en-US" sz="2289" spc="-68" dirty="0">
                <a:solidFill>
                  <a:srgbClr val="020202"/>
                </a:solidFill>
                <a:latin typeface="Poppins"/>
              </a:rPr>
              <a:t> </a:t>
            </a:r>
            <a:r>
              <a:rPr lang="en-US" sz="2289" spc="-68" dirty="0" err="1">
                <a:solidFill>
                  <a:srgbClr val="020202"/>
                </a:solidFill>
                <a:latin typeface="Poppins"/>
              </a:rPr>
              <a:t>редакции</a:t>
            </a:r>
            <a:r>
              <a:rPr lang="en-US" sz="2289" spc="-68" dirty="0">
                <a:solidFill>
                  <a:srgbClr val="020202"/>
                </a:solidFill>
                <a:latin typeface="Poppins"/>
              </a:rPr>
              <a:t> </a:t>
            </a:r>
            <a:r>
              <a:rPr lang="en-US" sz="2289" spc="-68" dirty="0" err="1">
                <a:solidFill>
                  <a:srgbClr val="020202"/>
                </a:solidFill>
                <a:latin typeface="Poppins"/>
              </a:rPr>
              <a:t>внесено</a:t>
            </a:r>
            <a:r>
              <a:rPr lang="en-US" sz="2289" spc="-68" dirty="0">
                <a:solidFill>
                  <a:srgbClr val="020202"/>
                </a:solidFill>
                <a:latin typeface="Poppins"/>
              </a:rPr>
              <a:t> </a:t>
            </a:r>
            <a:r>
              <a:rPr lang="en-US" sz="2289" spc="-68" dirty="0" err="1">
                <a:solidFill>
                  <a:srgbClr val="020202"/>
                </a:solidFill>
                <a:latin typeface="Poppins"/>
              </a:rPr>
              <a:t>требование</a:t>
            </a:r>
            <a:r>
              <a:rPr lang="en-US" sz="2289" spc="-68" dirty="0">
                <a:solidFill>
                  <a:srgbClr val="020202"/>
                </a:solidFill>
                <a:latin typeface="Poppins"/>
              </a:rPr>
              <a:t> </a:t>
            </a:r>
            <a:r>
              <a:rPr lang="en-US" sz="2289" spc="-68" dirty="0" err="1">
                <a:solidFill>
                  <a:srgbClr val="020202"/>
                </a:solidFill>
                <a:latin typeface="Poppins"/>
              </a:rPr>
              <a:t>указывать</a:t>
            </a:r>
            <a:r>
              <a:rPr lang="en-US" sz="2289" spc="-68" dirty="0">
                <a:solidFill>
                  <a:srgbClr val="020202"/>
                </a:solidFill>
                <a:latin typeface="Poppins"/>
              </a:rPr>
              <a:t> в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карточке</a:t>
            </a:r>
            <a:r>
              <a:rPr lang="en-US" sz="2289" spc="-68" dirty="0">
                <a:solidFill>
                  <a:srgbClr val="020202"/>
                </a:solidFill>
                <a:latin typeface="Poppins"/>
              </a:rPr>
              <a:t> </a:t>
            </a:r>
            <a:r>
              <a:rPr lang="en-US" sz="2289" spc="-68" dirty="0" err="1">
                <a:solidFill>
                  <a:srgbClr val="020202"/>
                </a:solidFill>
                <a:latin typeface="Poppins"/>
              </a:rPr>
              <a:t>показатели</a:t>
            </a:r>
            <a:r>
              <a:rPr lang="en-US" sz="2289" spc="-68" dirty="0">
                <a:solidFill>
                  <a:srgbClr val="020202"/>
                </a:solidFill>
                <a:latin typeface="Poppins"/>
              </a:rPr>
              <a:t> </a:t>
            </a:r>
            <a:r>
              <a:rPr lang="en-US" sz="2289" spc="-68" dirty="0" err="1">
                <a:solidFill>
                  <a:srgbClr val="020202"/>
                </a:solidFill>
                <a:latin typeface="Poppins"/>
              </a:rPr>
              <a:t>коррегирующих</a:t>
            </a:r>
            <a:r>
              <a:rPr lang="en-US" sz="2289" spc="-68" dirty="0">
                <a:solidFill>
                  <a:srgbClr val="020202"/>
                </a:solidFill>
                <a:latin typeface="Poppins"/>
              </a:rPr>
              <a:t> </a:t>
            </a:r>
            <a:r>
              <a:rPr lang="en-US" sz="2289" spc="-68" dirty="0" err="1">
                <a:solidFill>
                  <a:srgbClr val="020202"/>
                </a:solidFill>
                <a:latin typeface="Poppins"/>
              </a:rPr>
              <a:t>очков</a:t>
            </a:r>
            <a:r>
              <a:rPr lang="en-US" sz="2289" spc="-68" dirty="0">
                <a:solidFill>
                  <a:srgbClr val="020202"/>
                </a:solidFill>
                <a:latin typeface="Poppins"/>
              </a:rPr>
              <a:t> (</a:t>
            </a:r>
            <a:r>
              <a:rPr lang="en-US" sz="2289" spc="-68" dirty="0" err="1">
                <a:solidFill>
                  <a:srgbClr val="020202"/>
                </a:solidFill>
                <a:latin typeface="Poppins"/>
              </a:rPr>
              <a:t>при</a:t>
            </a:r>
            <a:r>
              <a:rPr lang="en-US" sz="2289" spc="-68" dirty="0">
                <a:solidFill>
                  <a:srgbClr val="020202"/>
                </a:solidFill>
                <a:latin typeface="Poppins"/>
              </a:rPr>
              <a:t> </a:t>
            </a:r>
            <a:r>
              <a:rPr lang="en-US" sz="2289" spc="-68" dirty="0" err="1">
                <a:solidFill>
                  <a:srgbClr val="020202"/>
                </a:solidFill>
                <a:latin typeface="Poppins"/>
              </a:rPr>
              <a:t>их</a:t>
            </a:r>
            <a:r>
              <a:rPr lang="en-US" sz="2289" spc="-68" dirty="0">
                <a:solidFill>
                  <a:srgbClr val="020202"/>
                </a:solidFill>
                <a:latin typeface="Poppins"/>
              </a:rPr>
              <a:t> </a:t>
            </a:r>
            <a:r>
              <a:rPr lang="en-US" sz="2289" spc="-68" dirty="0" err="1">
                <a:solidFill>
                  <a:srgbClr val="020202"/>
                </a:solidFill>
                <a:latin typeface="Poppins"/>
              </a:rPr>
              <a:t>наличии</a:t>
            </a:r>
            <a:r>
              <a:rPr lang="en-US" sz="2289" spc="-68" dirty="0">
                <a:solidFill>
                  <a:srgbClr val="020202"/>
                </a:solidFill>
                <a:latin typeface="Poppins"/>
              </a:rPr>
              <a:t>). </a:t>
            </a:r>
            <a:r>
              <a:rPr lang="en-US" sz="2289" spc="-68" dirty="0" err="1">
                <a:solidFill>
                  <a:srgbClr val="020202"/>
                </a:solidFill>
                <a:latin typeface="Poppins"/>
              </a:rPr>
              <a:t>Также</a:t>
            </a:r>
            <a:r>
              <a:rPr lang="en-US" sz="2289" spc="-68" dirty="0">
                <a:solidFill>
                  <a:srgbClr val="020202"/>
                </a:solidFill>
                <a:latin typeface="Poppins"/>
              </a:rPr>
              <a:t> </a:t>
            </a:r>
            <a:r>
              <a:rPr lang="en-US" sz="2289" spc="-68" dirty="0" err="1">
                <a:solidFill>
                  <a:srgbClr val="020202"/>
                </a:solidFill>
                <a:latin typeface="Poppins"/>
              </a:rPr>
              <a:t>допускается</a:t>
            </a:r>
            <a:r>
              <a:rPr lang="en-US" sz="2289" spc="-68" dirty="0">
                <a:solidFill>
                  <a:srgbClr val="020202"/>
                </a:solidFill>
                <a:latin typeface="Poppins"/>
              </a:rPr>
              <a:t> </a:t>
            </a:r>
            <a:r>
              <a:rPr lang="en-US" sz="2289" spc="-68" dirty="0" err="1">
                <a:solidFill>
                  <a:srgbClr val="020202"/>
                </a:solidFill>
                <a:latin typeface="Poppins"/>
              </a:rPr>
              <a:t>ведение</a:t>
            </a:r>
            <a:r>
              <a:rPr lang="en-US" sz="2289" spc="-68" dirty="0">
                <a:solidFill>
                  <a:srgbClr val="020202"/>
                </a:solidFill>
                <a:latin typeface="Poppins"/>
              </a:rPr>
              <a:t> </a:t>
            </a:r>
            <a:r>
              <a:rPr lang="en-US" sz="2289" spc="-68" dirty="0" err="1">
                <a:solidFill>
                  <a:srgbClr val="020202"/>
                </a:solidFill>
                <a:latin typeface="Poppins"/>
              </a:rPr>
              <a:t>личных</a:t>
            </a:r>
            <a:r>
              <a:rPr lang="en-US" sz="2289" spc="-68" dirty="0">
                <a:solidFill>
                  <a:srgbClr val="020202"/>
                </a:solidFill>
                <a:latin typeface="Poppins"/>
              </a:rPr>
              <a:t> </a:t>
            </a:r>
            <a:r>
              <a:rPr lang="en-US" sz="2289" b="1" spc="-68" dirty="0" err="1">
                <a:solidFill>
                  <a:srgbClr val="020202"/>
                </a:solidFill>
                <a:latin typeface="Poppins"/>
              </a:rPr>
              <a:t>карточек</a:t>
            </a:r>
            <a:r>
              <a:rPr lang="en-US" sz="2289" b="1" spc="-68" dirty="0">
                <a:solidFill>
                  <a:srgbClr val="020202"/>
                </a:solidFill>
                <a:latin typeface="Poppins"/>
              </a:rPr>
              <a:t> в </a:t>
            </a:r>
            <a:r>
              <a:rPr lang="en-US" sz="2289" b="1" spc="-68" dirty="0" err="1">
                <a:solidFill>
                  <a:srgbClr val="020202"/>
                </a:solidFill>
                <a:latin typeface="Poppins"/>
              </a:rPr>
              <a:t>электронной</a:t>
            </a:r>
            <a:r>
              <a:rPr lang="en-US" sz="2289" b="1" spc="-68" dirty="0">
                <a:solidFill>
                  <a:srgbClr val="020202"/>
                </a:solidFill>
                <a:latin typeface="Poppins"/>
              </a:rPr>
              <a:t> </a:t>
            </a:r>
            <a:r>
              <a:rPr lang="en-US" sz="2289" b="1" spc="-68" dirty="0" err="1">
                <a:solidFill>
                  <a:srgbClr val="020202"/>
                </a:solidFill>
                <a:latin typeface="Poppins"/>
              </a:rPr>
              <a:t>форме</a:t>
            </a:r>
            <a:r>
              <a:rPr lang="en-US" sz="2289" spc="-68" dirty="0">
                <a:solidFill>
                  <a:srgbClr val="020202"/>
                </a:solidFill>
                <a:latin typeface="Poppins"/>
              </a:rPr>
              <a:t>, </a:t>
            </a:r>
            <a:r>
              <a:rPr lang="en-US" sz="2289" spc="-68" dirty="0" err="1">
                <a:solidFill>
                  <a:srgbClr val="020202"/>
                </a:solidFill>
                <a:latin typeface="Poppins"/>
              </a:rPr>
              <a:t>обеспечивающей</a:t>
            </a:r>
            <a:r>
              <a:rPr lang="en-US" sz="2289" spc="-68" dirty="0">
                <a:solidFill>
                  <a:srgbClr val="020202"/>
                </a:solidFill>
                <a:latin typeface="Poppins"/>
              </a:rPr>
              <a:t> </a:t>
            </a:r>
            <a:r>
              <a:rPr lang="en-US" sz="2289" spc="-68" dirty="0" err="1">
                <a:solidFill>
                  <a:srgbClr val="020202"/>
                </a:solidFill>
                <a:latin typeface="Poppins"/>
              </a:rPr>
              <a:t>идентификацию</a:t>
            </a:r>
            <a:r>
              <a:rPr lang="en-US" sz="2289" spc="-68" dirty="0">
                <a:solidFill>
                  <a:srgbClr val="020202"/>
                </a:solidFill>
                <a:latin typeface="Poppins"/>
              </a:rPr>
              <a:t> </a:t>
            </a:r>
            <a:r>
              <a:rPr lang="en-US" sz="2289" spc="-68" dirty="0" err="1">
                <a:solidFill>
                  <a:srgbClr val="020202"/>
                </a:solidFill>
                <a:latin typeface="Poppins"/>
              </a:rPr>
              <a:t>работника</a:t>
            </a:r>
            <a:r>
              <a:rPr lang="en-US" sz="2289" spc="-68" dirty="0">
                <a:solidFill>
                  <a:srgbClr val="020202"/>
                </a:solidFill>
                <a:latin typeface="Poppins"/>
              </a:rPr>
              <a:t>. </a:t>
            </a:r>
            <a:r>
              <a:rPr lang="en-US" sz="2289" spc="-68" dirty="0" err="1">
                <a:solidFill>
                  <a:srgbClr val="020202"/>
                </a:solidFill>
                <a:latin typeface="Poppins"/>
              </a:rPr>
              <a:t>Электронная</a:t>
            </a:r>
            <a:r>
              <a:rPr lang="en-US" sz="2289" spc="-68" dirty="0">
                <a:solidFill>
                  <a:srgbClr val="020202"/>
                </a:solidFill>
                <a:latin typeface="Poppins"/>
              </a:rPr>
              <a:t> </a:t>
            </a:r>
            <a:r>
              <a:rPr lang="en-US" sz="2289" spc="-68" dirty="0" err="1">
                <a:solidFill>
                  <a:srgbClr val="020202"/>
                </a:solidFill>
                <a:latin typeface="Poppins"/>
              </a:rPr>
              <a:t>учетная</a:t>
            </a:r>
            <a:r>
              <a:rPr lang="en-US" sz="2289" spc="-68" dirty="0">
                <a:solidFill>
                  <a:srgbClr val="020202"/>
                </a:solidFill>
                <a:latin typeface="Poppins"/>
              </a:rPr>
              <a:t> </a:t>
            </a:r>
            <a:r>
              <a:rPr lang="en-US" sz="2289" spc="-68" dirty="0" err="1">
                <a:solidFill>
                  <a:srgbClr val="020202"/>
                </a:solidFill>
                <a:latin typeface="Poppins"/>
              </a:rPr>
              <a:t>карточка</a:t>
            </a:r>
            <a:r>
              <a:rPr lang="en-US" sz="2289" spc="-68" dirty="0">
                <a:solidFill>
                  <a:srgbClr val="020202"/>
                </a:solidFill>
                <a:latin typeface="Poppins"/>
              </a:rPr>
              <a:t> </a:t>
            </a:r>
            <a:r>
              <a:rPr lang="en-US" sz="2289" spc="-68" dirty="0" err="1">
                <a:solidFill>
                  <a:srgbClr val="020202"/>
                </a:solidFill>
                <a:latin typeface="Poppins"/>
              </a:rPr>
              <a:t>должна</a:t>
            </a:r>
            <a:r>
              <a:rPr lang="en-US" sz="2289" spc="-68" dirty="0">
                <a:solidFill>
                  <a:srgbClr val="020202"/>
                </a:solidFill>
                <a:latin typeface="Poppins"/>
              </a:rPr>
              <a:t> </a:t>
            </a:r>
            <a:r>
              <a:rPr lang="en-US" sz="2289" spc="-68" dirty="0" err="1">
                <a:solidFill>
                  <a:srgbClr val="020202"/>
                </a:solidFill>
                <a:latin typeface="Poppins"/>
              </a:rPr>
              <a:t>также</a:t>
            </a:r>
            <a:r>
              <a:rPr lang="en-US" sz="2289" spc="-68" dirty="0">
                <a:solidFill>
                  <a:srgbClr val="020202"/>
                </a:solidFill>
                <a:latin typeface="Poppins"/>
              </a:rPr>
              <a:t> </a:t>
            </a:r>
            <a:r>
              <a:rPr lang="en-US" sz="2289" spc="-68" dirty="0" err="1">
                <a:solidFill>
                  <a:srgbClr val="020202"/>
                </a:solidFill>
                <a:latin typeface="Poppins"/>
              </a:rPr>
              <a:t>содержать</a:t>
            </a:r>
            <a:r>
              <a:rPr lang="en-US" sz="2289" spc="-68" dirty="0">
                <a:solidFill>
                  <a:srgbClr val="020202"/>
                </a:solidFill>
                <a:latin typeface="Poppins"/>
              </a:rPr>
              <a:t> </a:t>
            </a:r>
            <a:r>
              <a:rPr lang="en-US" sz="2289" spc="-68" dirty="0" err="1">
                <a:solidFill>
                  <a:srgbClr val="020202"/>
                </a:solidFill>
                <a:latin typeface="Poppins"/>
              </a:rPr>
              <a:t>все</a:t>
            </a:r>
            <a:r>
              <a:rPr lang="en-US" sz="2289" spc="-68" dirty="0">
                <a:solidFill>
                  <a:srgbClr val="020202"/>
                </a:solidFill>
                <a:latin typeface="Poppins"/>
              </a:rPr>
              <a:t> </a:t>
            </a:r>
            <a:r>
              <a:rPr lang="en-US" sz="2289" spc="-68" dirty="0" err="1">
                <a:solidFill>
                  <a:srgbClr val="020202"/>
                </a:solidFill>
                <a:latin typeface="Poppins"/>
              </a:rPr>
              <a:t>необходимые</a:t>
            </a:r>
            <a:r>
              <a:rPr lang="en-US" sz="2289" spc="-68" dirty="0">
                <a:solidFill>
                  <a:srgbClr val="020202"/>
                </a:solidFill>
                <a:latin typeface="Poppins"/>
              </a:rPr>
              <a:t> </a:t>
            </a:r>
            <a:r>
              <a:rPr lang="en-US" sz="2289" spc="-68" dirty="0" err="1">
                <a:solidFill>
                  <a:srgbClr val="020202"/>
                </a:solidFill>
                <a:latin typeface="Poppins"/>
              </a:rPr>
              <a:t>сведения</a:t>
            </a:r>
            <a:r>
              <a:rPr lang="en-US" sz="2289" spc="-68" dirty="0">
                <a:solidFill>
                  <a:srgbClr val="020202"/>
                </a:solidFill>
                <a:latin typeface="Poppins"/>
              </a:rPr>
              <a:t>. </a:t>
            </a:r>
            <a:r>
              <a:rPr lang="en-US" sz="2289" spc="-68" dirty="0" err="1">
                <a:solidFill>
                  <a:srgbClr val="020202"/>
                </a:solidFill>
                <a:latin typeface="Poppins"/>
              </a:rPr>
              <a:t>При</a:t>
            </a:r>
            <a:r>
              <a:rPr lang="en-US" sz="2289" spc="-68" dirty="0">
                <a:solidFill>
                  <a:srgbClr val="020202"/>
                </a:solidFill>
                <a:latin typeface="Poppins"/>
              </a:rPr>
              <a:t> </a:t>
            </a:r>
            <a:r>
              <a:rPr lang="en-US" sz="2289" spc="-68" dirty="0" err="1">
                <a:solidFill>
                  <a:srgbClr val="020202"/>
                </a:solidFill>
                <a:latin typeface="Poppins"/>
              </a:rPr>
              <a:t>этом</a:t>
            </a:r>
            <a:r>
              <a:rPr lang="en-US" sz="2289" spc="-68" dirty="0">
                <a:solidFill>
                  <a:srgbClr val="020202"/>
                </a:solidFill>
                <a:latin typeface="Poppins"/>
              </a:rPr>
              <a:t> в </a:t>
            </a:r>
            <a:r>
              <a:rPr lang="en-US" sz="2289" spc="-68" dirty="0" err="1">
                <a:solidFill>
                  <a:srgbClr val="020202"/>
                </a:solidFill>
                <a:latin typeface="Poppins"/>
              </a:rPr>
              <a:t>электронной</a:t>
            </a:r>
            <a:r>
              <a:rPr lang="en-US" sz="2289" spc="-68" dirty="0">
                <a:solidFill>
                  <a:srgbClr val="020202"/>
                </a:solidFill>
                <a:latin typeface="Poppins"/>
              </a:rPr>
              <a:t> </a:t>
            </a:r>
            <a:r>
              <a:rPr lang="en-US" sz="2289" spc="-68" dirty="0" err="1">
                <a:solidFill>
                  <a:srgbClr val="020202"/>
                </a:solidFill>
                <a:latin typeface="Poppins"/>
              </a:rPr>
              <a:t>форме</a:t>
            </a:r>
            <a:r>
              <a:rPr lang="en-US" sz="2289" spc="-68" dirty="0">
                <a:solidFill>
                  <a:srgbClr val="020202"/>
                </a:solidFill>
                <a:latin typeface="Poppins"/>
              </a:rPr>
              <a:t>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карточки</a:t>
            </a:r>
            <a:r>
              <a:rPr lang="en-US" sz="2289" spc="-68" dirty="0">
                <a:solidFill>
                  <a:srgbClr val="020202"/>
                </a:solidFill>
                <a:latin typeface="Poppins"/>
              </a:rPr>
              <a:t> </a:t>
            </a:r>
            <a:r>
              <a:rPr lang="en-US" sz="2289" spc="-68" dirty="0" err="1">
                <a:solidFill>
                  <a:srgbClr val="020202"/>
                </a:solidFill>
                <a:latin typeface="Poppins"/>
              </a:rPr>
              <a:t>вместо</a:t>
            </a:r>
            <a:r>
              <a:rPr lang="en-US" sz="2289" spc="-68" dirty="0">
                <a:solidFill>
                  <a:srgbClr val="020202"/>
                </a:solidFill>
                <a:latin typeface="Poppins"/>
              </a:rPr>
              <a:t>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подписи</a:t>
            </a:r>
            <a:r>
              <a:rPr lang="en-US" sz="2289" spc="-68" dirty="0">
                <a:solidFill>
                  <a:srgbClr val="020202"/>
                </a:solidFill>
                <a:latin typeface="Poppins"/>
              </a:rPr>
              <a:t> </a:t>
            </a:r>
            <a:r>
              <a:rPr lang="en-US" sz="2289" spc="-68" dirty="0" err="1">
                <a:solidFill>
                  <a:srgbClr val="020202"/>
                </a:solidFill>
                <a:latin typeface="Poppins"/>
              </a:rPr>
              <a:t>работника</a:t>
            </a:r>
            <a:r>
              <a:rPr lang="en-US" sz="2289" spc="-68" dirty="0">
                <a:solidFill>
                  <a:srgbClr val="020202"/>
                </a:solidFill>
                <a:latin typeface="Poppins"/>
              </a:rPr>
              <a:t> </a:t>
            </a:r>
            <a:r>
              <a:rPr lang="en-US" sz="2289" spc="-68" dirty="0" err="1">
                <a:solidFill>
                  <a:srgbClr val="020202"/>
                </a:solidFill>
                <a:latin typeface="Poppins"/>
              </a:rPr>
              <a:t>указываются</a:t>
            </a:r>
            <a:r>
              <a:rPr lang="en-US" sz="2289" spc="-68" dirty="0">
                <a:solidFill>
                  <a:srgbClr val="020202"/>
                </a:solidFill>
                <a:latin typeface="Poppins"/>
              </a:rPr>
              <a:t> </a:t>
            </a:r>
            <a:r>
              <a:rPr lang="en-US" sz="2289" spc="-68" dirty="0" err="1">
                <a:solidFill>
                  <a:srgbClr val="020202"/>
                </a:solidFill>
                <a:latin typeface="Poppins"/>
              </a:rPr>
              <a:t>номер</a:t>
            </a:r>
            <a:r>
              <a:rPr lang="en-US" sz="2289" spc="-68" dirty="0">
                <a:solidFill>
                  <a:srgbClr val="020202"/>
                </a:solidFill>
                <a:latin typeface="Poppins"/>
              </a:rPr>
              <a:t> и </a:t>
            </a:r>
            <a:r>
              <a:rPr lang="en-US" sz="2289" spc="-68" dirty="0" err="1">
                <a:solidFill>
                  <a:srgbClr val="020202"/>
                </a:solidFill>
                <a:latin typeface="Poppins"/>
              </a:rPr>
              <a:t>дата</a:t>
            </a:r>
            <a:r>
              <a:rPr lang="en-US" sz="2289" spc="-68" dirty="0">
                <a:solidFill>
                  <a:srgbClr val="020202"/>
                </a:solidFill>
                <a:latin typeface="Poppins"/>
              </a:rPr>
              <a:t> </a:t>
            </a:r>
            <a:r>
              <a:rPr lang="en-US" sz="2289" spc="-68" dirty="0" err="1">
                <a:solidFill>
                  <a:srgbClr val="020202"/>
                </a:solidFill>
                <a:latin typeface="Poppins"/>
              </a:rPr>
              <a:t>документа</a:t>
            </a:r>
            <a:r>
              <a:rPr lang="en-US" sz="2289" spc="-68" dirty="0">
                <a:solidFill>
                  <a:srgbClr val="020202"/>
                </a:solidFill>
                <a:latin typeface="Poppins"/>
              </a:rPr>
              <a:t> </a:t>
            </a:r>
            <a:r>
              <a:rPr lang="en-US" sz="2289" spc="-68" dirty="0" err="1">
                <a:solidFill>
                  <a:srgbClr val="020202"/>
                </a:solidFill>
                <a:latin typeface="Poppins"/>
              </a:rPr>
              <a:t>бухгалтерского</a:t>
            </a:r>
            <a:r>
              <a:rPr lang="en-US" sz="2289" spc="-68" dirty="0">
                <a:solidFill>
                  <a:srgbClr val="020202"/>
                </a:solidFill>
                <a:latin typeface="Poppins"/>
              </a:rPr>
              <a:t> </a:t>
            </a:r>
            <a:r>
              <a:rPr lang="en-US" sz="2289" spc="-68" dirty="0" err="1">
                <a:solidFill>
                  <a:srgbClr val="020202"/>
                </a:solidFill>
                <a:latin typeface="Poppins"/>
              </a:rPr>
              <a:t>учета</a:t>
            </a:r>
            <a:r>
              <a:rPr lang="en-US" sz="2289" spc="-68" dirty="0">
                <a:solidFill>
                  <a:srgbClr val="020202"/>
                </a:solidFill>
                <a:latin typeface="Poppins"/>
              </a:rPr>
              <a:t> о </a:t>
            </a:r>
            <a:r>
              <a:rPr lang="en-US" sz="2289" spc="-68" dirty="0" err="1">
                <a:solidFill>
                  <a:srgbClr val="020202"/>
                </a:solidFill>
                <a:latin typeface="Poppins"/>
              </a:rPr>
              <a:t>получении</a:t>
            </a:r>
            <a:r>
              <a:rPr lang="en-US" sz="2289" spc="-68" dirty="0">
                <a:solidFill>
                  <a:srgbClr val="020202"/>
                </a:solidFill>
                <a:latin typeface="Poppins"/>
              </a:rPr>
              <a:t> СИЗ, в </a:t>
            </a:r>
            <a:r>
              <a:rPr lang="en-US" sz="2289" spc="-68" dirty="0" err="1">
                <a:solidFill>
                  <a:srgbClr val="020202"/>
                </a:solidFill>
                <a:latin typeface="Poppins"/>
              </a:rPr>
              <a:t>котором</a:t>
            </a:r>
            <a:r>
              <a:rPr lang="en-US" sz="2289" spc="-68" dirty="0">
                <a:solidFill>
                  <a:srgbClr val="020202"/>
                </a:solidFill>
                <a:latin typeface="Poppins"/>
              </a:rPr>
              <a:t> </a:t>
            </a:r>
            <a:r>
              <a:rPr lang="en-US" sz="2289" spc="-68" dirty="0" err="1">
                <a:solidFill>
                  <a:srgbClr val="020202"/>
                </a:solidFill>
                <a:latin typeface="Poppins"/>
              </a:rPr>
              <a:t>имеется</a:t>
            </a:r>
            <a:r>
              <a:rPr lang="en-US" sz="2289" spc="-68" dirty="0">
                <a:solidFill>
                  <a:srgbClr val="020202"/>
                </a:solidFill>
                <a:latin typeface="Poppins"/>
              </a:rPr>
              <a:t> </a:t>
            </a:r>
            <a:r>
              <a:rPr lang="en-US" sz="2289" spc="-68" dirty="0" err="1">
                <a:solidFill>
                  <a:srgbClr val="020202"/>
                </a:solidFill>
                <a:latin typeface="Poppins"/>
              </a:rPr>
              <a:t>личная</a:t>
            </a:r>
            <a:r>
              <a:rPr lang="en-US" sz="2289" spc="-68" dirty="0">
                <a:solidFill>
                  <a:srgbClr val="020202"/>
                </a:solidFill>
                <a:latin typeface="Poppins"/>
              </a:rPr>
              <a:t> </a:t>
            </a:r>
            <a:r>
              <a:rPr lang="en-US" sz="2289" spc="-68" dirty="0" err="1">
                <a:solidFill>
                  <a:srgbClr val="020202"/>
                </a:solidFill>
                <a:latin typeface="Poppins"/>
              </a:rPr>
              <a:t>подпись</a:t>
            </a:r>
            <a:r>
              <a:rPr lang="en-US" sz="2289" spc="-68" dirty="0">
                <a:solidFill>
                  <a:srgbClr val="020202"/>
                </a:solidFill>
                <a:latin typeface="Poppins"/>
              </a:rPr>
              <a:t> </a:t>
            </a:r>
            <a:r>
              <a:rPr lang="en-US" sz="2289" spc="-68" dirty="0" err="1">
                <a:solidFill>
                  <a:srgbClr val="020202"/>
                </a:solidFill>
                <a:latin typeface="Poppins"/>
              </a:rPr>
              <a:t>работника</a:t>
            </a:r>
            <a:r>
              <a:rPr lang="en-US" sz="2289" spc="-68" dirty="0">
                <a:solidFill>
                  <a:srgbClr val="020202"/>
                </a:solidFill>
                <a:latin typeface="Poppins"/>
              </a:rPr>
              <a:t>, </a:t>
            </a:r>
            <a:r>
              <a:rPr lang="en-US" sz="2289" spc="-68" dirty="0" err="1">
                <a:solidFill>
                  <a:srgbClr val="020202"/>
                </a:solidFill>
                <a:latin typeface="Poppins"/>
              </a:rPr>
              <a:t>получающего</a:t>
            </a:r>
            <a:r>
              <a:rPr lang="en-US" sz="2289" spc="-68" dirty="0">
                <a:solidFill>
                  <a:srgbClr val="020202"/>
                </a:solidFill>
                <a:latin typeface="Poppins"/>
              </a:rPr>
              <a:t> СИЗ.</a:t>
            </a:r>
          </a:p>
        </p:txBody>
      </p:sp>
      <p:sp>
        <p:nvSpPr>
          <p:cNvPr id="22" name="TextBox 22"/>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23" name="TextBox 23"/>
          <p:cNvSpPr txBox="1"/>
          <p:nvPr/>
        </p:nvSpPr>
        <p:spPr>
          <a:xfrm>
            <a:off x="1462009" y="5923908"/>
            <a:ext cx="16125460" cy="1630080"/>
          </a:xfrm>
          <a:prstGeom prst="rect">
            <a:avLst/>
          </a:prstGeom>
        </p:spPr>
        <p:txBody>
          <a:bodyPr lIns="0" tIns="0" rIns="0" bIns="0" rtlCol="0" anchor="t">
            <a:spAutoFit/>
          </a:bodyPr>
          <a:lstStyle/>
          <a:p>
            <a:pPr algn="just">
              <a:lnSpc>
                <a:spcPts val="2587"/>
              </a:lnSpc>
            </a:pPr>
            <a:r>
              <a:rPr lang="en-US" sz="2289" spc="-68" dirty="0" err="1">
                <a:solidFill>
                  <a:srgbClr val="020202"/>
                </a:solidFill>
                <a:latin typeface="Poppins"/>
              </a:rPr>
              <a:t>Если</a:t>
            </a:r>
            <a:r>
              <a:rPr lang="en-US" sz="2289" spc="-68" dirty="0">
                <a:solidFill>
                  <a:srgbClr val="020202"/>
                </a:solidFill>
                <a:latin typeface="Poppins"/>
              </a:rPr>
              <a:t> </a:t>
            </a:r>
            <a:r>
              <a:rPr lang="en-US" sz="2289" spc="-68" dirty="0" err="1">
                <a:solidFill>
                  <a:srgbClr val="020202"/>
                </a:solidFill>
                <a:latin typeface="Poppins"/>
              </a:rPr>
              <a:t>личная</a:t>
            </a:r>
            <a:r>
              <a:rPr lang="en-US" sz="2289" spc="-68" dirty="0">
                <a:solidFill>
                  <a:srgbClr val="020202"/>
                </a:solidFill>
                <a:latin typeface="Poppins"/>
              </a:rPr>
              <a:t> </a:t>
            </a:r>
            <a:r>
              <a:rPr lang="en-US" sz="2289" spc="-68" dirty="0" err="1">
                <a:solidFill>
                  <a:srgbClr val="020202"/>
                </a:solidFill>
                <a:latin typeface="Poppins"/>
              </a:rPr>
              <a:t>карточка</a:t>
            </a:r>
            <a:r>
              <a:rPr lang="en-US" sz="2289" spc="-68" dirty="0">
                <a:solidFill>
                  <a:srgbClr val="020202"/>
                </a:solidFill>
                <a:latin typeface="Poppins"/>
              </a:rPr>
              <a:t> </a:t>
            </a:r>
            <a:r>
              <a:rPr lang="en-US" sz="2289" spc="-68" dirty="0" err="1">
                <a:solidFill>
                  <a:srgbClr val="020202"/>
                </a:solidFill>
                <a:latin typeface="Poppins"/>
              </a:rPr>
              <a:t>ведется</a:t>
            </a:r>
            <a:r>
              <a:rPr lang="en-US" sz="2289" spc="-68" dirty="0">
                <a:solidFill>
                  <a:srgbClr val="020202"/>
                </a:solidFill>
                <a:latin typeface="Poppins"/>
              </a:rPr>
              <a:t> </a:t>
            </a:r>
            <a:r>
              <a:rPr lang="en-US" sz="2289" spc="-68" dirty="0" err="1">
                <a:solidFill>
                  <a:srgbClr val="020202"/>
                </a:solidFill>
                <a:latin typeface="Poppins"/>
              </a:rPr>
              <a:t>на</a:t>
            </a:r>
            <a:r>
              <a:rPr lang="en-US" sz="2289" spc="-68" dirty="0">
                <a:solidFill>
                  <a:srgbClr val="020202"/>
                </a:solidFill>
                <a:latin typeface="Poppins"/>
              </a:rPr>
              <a:t> </a:t>
            </a:r>
            <a:r>
              <a:rPr lang="en-US" sz="2289" spc="-68" dirty="0" err="1">
                <a:solidFill>
                  <a:srgbClr val="020202"/>
                </a:solidFill>
                <a:latin typeface="Poppins"/>
              </a:rPr>
              <a:t>бумажном</a:t>
            </a:r>
            <a:r>
              <a:rPr lang="en-US" sz="2289" spc="-68" dirty="0">
                <a:solidFill>
                  <a:srgbClr val="020202"/>
                </a:solidFill>
                <a:latin typeface="Poppins"/>
              </a:rPr>
              <a:t> </a:t>
            </a:r>
            <a:r>
              <a:rPr lang="en-US" sz="2289" spc="-68" dirty="0" err="1">
                <a:solidFill>
                  <a:srgbClr val="020202"/>
                </a:solidFill>
                <a:latin typeface="Poppins"/>
              </a:rPr>
              <a:t>носителе</a:t>
            </a:r>
            <a:r>
              <a:rPr lang="en-US" sz="2289" spc="-68" dirty="0">
                <a:solidFill>
                  <a:srgbClr val="020202"/>
                </a:solidFill>
                <a:latin typeface="Poppins"/>
              </a:rPr>
              <a:t>, </a:t>
            </a:r>
            <a:r>
              <a:rPr lang="en-US" sz="2289" spc="-68" dirty="0" err="1">
                <a:solidFill>
                  <a:srgbClr val="020202"/>
                </a:solidFill>
                <a:latin typeface="Poppins"/>
              </a:rPr>
              <a:t>то</a:t>
            </a:r>
            <a:r>
              <a:rPr lang="en-US" sz="2289" spc="-68" dirty="0">
                <a:solidFill>
                  <a:srgbClr val="020202"/>
                </a:solidFill>
                <a:latin typeface="Poppins"/>
              </a:rPr>
              <a:t>, </a:t>
            </a:r>
            <a:r>
              <a:rPr lang="en-US" sz="2289" spc="-68" dirty="0" err="1">
                <a:solidFill>
                  <a:srgbClr val="020202"/>
                </a:solidFill>
                <a:latin typeface="Poppins"/>
              </a:rPr>
              <a:t>как</a:t>
            </a:r>
            <a:r>
              <a:rPr lang="en-US" sz="2289" spc="-68" dirty="0">
                <a:solidFill>
                  <a:srgbClr val="020202"/>
                </a:solidFill>
                <a:latin typeface="Poppins"/>
              </a:rPr>
              <a:t> и </a:t>
            </a:r>
            <a:r>
              <a:rPr lang="en-US" sz="2289" spc="-68" dirty="0" err="1">
                <a:solidFill>
                  <a:srgbClr val="020202"/>
                </a:solidFill>
                <a:latin typeface="Poppins"/>
              </a:rPr>
              <a:t>ранее</a:t>
            </a:r>
            <a:r>
              <a:rPr lang="en-US" sz="2289" spc="-68" dirty="0">
                <a:solidFill>
                  <a:srgbClr val="020202"/>
                </a:solidFill>
                <a:latin typeface="Poppins"/>
              </a:rPr>
              <a:t>, </a:t>
            </a:r>
            <a:r>
              <a:rPr lang="en-US" sz="2289" spc="-68" dirty="0" err="1">
                <a:solidFill>
                  <a:srgbClr val="020202"/>
                </a:solidFill>
                <a:latin typeface="Poppins"/>
              </a:rPr>
              <a:t>достоверность</a:t>
            </a:r>
            <a:r>
              <a:rPr lang="en-US" sz="2289" spc="-68" dirty="0">
                <a:solidFill>
                  <a:srgbClr val="020202"/>
                </a:solidFill>
                <a:latin typeface="Poppins"/>
              </a:rPr>
              <a:t> </a:t>
            </a:r>
            <a:r>
              <a:rPr lang="en-US" sz="2289" spc="-68" dirty="0" err="1">
                <a:solidFill>
                  <a:srgbClr val="020202"/>
                </a:solidFill>
                <a:latin typeface="Poppins"/>
              </a:rPr>
              <a:t>указанных</a:t>
            </a:r>
            <a:r>
              <a:rPr lang="en-US" sz="2289" spc="-68" dirty="0">
                <a:solidFill>
                  <a:srgbClr val="020202"/>
                </a:solidFill>
                <a:latin typeface="Poppins"/>
              </a:rPr>
              <a:t> </a:t>
            </a:r>
            <a:r>
              <a:rPr lang="en-US" sz="2289" spc="-68" dirty="0" err="1">
                <a:solidFill>
                  <a:srgbClr val="020202"/>
                </a:solidFill>
                <a:latin typeface="Poppins"/>
              </a:rPr>
              <a:t>сведений</a:t>
            </a:r>
            <a:r>
              <a:rPr lang="en-US" sz="2289" spc="-68" dirty="0">
                <a:solidFill>
                  <a:srgbClr val="020202"/>
                </a:solidFill>
                <a:latin typeface="Poppins"/>
              </a:rPr>
              <a:t> </a:t>
            </a:r>
            <a:r>
              <a:rPr lang="en-US" sz="2289" spc="-68" dirty="0" err="1">
                <a:solidFill>
                  <a:srgbClr val="020202"/>
                </a:solidFill>
                <a:latin typeface="Poppins"/>
              </a:rPr>
              <a:t>подтверждается</a:t>
            </a:r>
            <a:r>
              <a:rPr lang="en-US" sz="2289" spc="-68" dirty="0">
                <a:solidFill>
                  <a:srgbClr val="020202"/>
                </a:solidFill>
                <a:latin typeface="Poppins"/>
              </a:rPr>
              <a:t> в </a:t>
            </a:r>
            <a:r>
              <a:rPr lang="en-US" sz="2289" spc="-68" dirty="0" err="1">
                <a:solidFill>
                  <a:srgbClr val="020202"/>
                </a:solidFill>
                <a:latin typeface="Poppins"/>
              </a:rPr>
              <a:t>личной</a:t>
            </a:r>
            <a:r>
              <a:rPr lang="en-US" sz="2289" spc="-68" dirty="0">
                <a:solidFill>
                  <a:srgbClr val="020202"/>
                </a:solidFill>
                <a:latin typeface="Poppins"/>
              </a:rPr>
              <a:t> </a:t>
            </a:r>
            <a:r>
              <a:rPr lang="en-US" sz="2289" spc="-68" dirty="0" err="1">
                <a:solidFill>
                  <a:srgbClr val="020202"/>
                </a:solidFill>
                <a:latin typeface="Poppins"/>
              </a:rPr>
              <a:t>карточке</a:t>
            </a:r>
            <a:r>
              <a:rPr lang="en-US" sz="2289" spc="-68" dirty="0">
                <a:solidFill>
                  <a:srgbClr val="020202"/>
                </a:solidFill>
                <a:latin typeface="Poppins"/>
              </a:rPr>
              <a:t> </a:t>
            </a:r>
            <a:r>
              <a:rPr lang="en-US" sz="2289" spc="-68" dirty="0" err="1">
                <a:solidFill>
                  <a:srgbClr val="020202"/>
                </a:solidFill>
                <a:latin typeface="Poppins"/>
              </a:rPr>
              <a:t>подписями</a:t>
            </a:r>
            <a:r>
              <a:rPr lang="en-US" sz="2289" spc="-68" dirty="0">
                <a:solidFill>
                  <a:srgbClr val="020202"/>
                </a:solidFill>
                <a:latin typeface="Poppins"/>
              </a:rPr>
              <a:t> </a:t>
            </a:r>
            <a:r>
              <a:rPr lang="en-US" sz="2289" spc="-68" dirty="0" err="1">
                <a:solidFill>
                  <a:srgbClr val="020202"/>
                </a:solidFill>
                <a:latin typeface="Poppins"/>
              </a:rPr>
              <a:t>главного</a:t>
            </a:r>
            <a:r>
              <a:rPr lang="en-US" sz="2289" spc="-68" dirty="0">
                <a:solidFill>
                  <a:srgbClr val="020202"/>
                </a:solidFill>
                <a:latin typeface="Poppins"/>
              </a:rPr>
              <a:t> </a:t>
            </a:r>
            <a:r>
              <a:rPr lang="en-US" sz="2289" spc="-68" dirty="0" err="1">
                <a:solidFill>
                  <a:srgbClr val="020202"/>
                </a:solidFill>
                <a:latin typeface="Poppins"/>
              </a:rPr>
              <a:t>бухгалтера</a:t>
            </a:r>
            <a:r>
              <a:rPr lang="en-US" sz="2289" spc="-68" dirty="0">
                <a:solidFill>
                  <a:srgbClr val="020202"/>
                </a:solidFill>
                <a:latin typeface="Poppins"/>
              </a:rPr>
              <a:t> (</a:t>
            </a:r>
            <a:r>
              <a:rPr lang="en-US" sz="2289" spc="-68" dirty="0" err="1">
                <a:solidFill>
                  <a:srgbClr val="020202"/>
                </a:solidFill>
                <a:latin typeface="Poppins"/>
              </a:rPr>
              <a:t>бухгалтера</a:t>
            </a:r>
            <a:r>
              <a:rPr lang="en-US" sz="2289" spc="-68" dirty="0">
                <a:solidFill>
                  <a:srgbClr val="020202"/>
                </a:solidFill>
                <a:latin typeface="Poppins"/>
              </a:rPr>
              <a:t>) </a:t>
            </a:r>
            <a:r>
              <a:rPr lang="en-US" sz="2289" spc="-68" dirty="0" err="1">
                <a:solidFill>
                  <a:srgbClr val="020202"/>
                </a:solidFill>
                <a:latin typeface="Poppins"/>
              </a:rPr>
              <a:t>организации</a:t>
            </a:r>
            <a:r>
              <a:rPr lang="en-US" sz="2289" spc="-68" dirty="0">
                <a:solidFill>
                  <a:srgbClr val="020202"/>
                </a:solidFill>
                <a:latin typeface="Poppins"/>
              </a:rPr>
              <a:t>, </a:t>
            </a:r>
            <a:r>
              <a:rPr lang="en-US" sz="2289" spc="-68" dirty="0" err="1">
                <a:solidFill>
                  <a:srgbClr val="020202"/>
                </a:solidFill>
                <a:latin typeface="Poppins"/>
              </a:rPr>
              <a:t>специалиста</a:t>
            </a:r>
            <a:r>
              <a:rPr lang="en-US" sz="2289" spc="-68" dirty="0">
                <a:solidFill>
                  <a:srgbClr val="020202"/>
                </a:solidFill>
                <a:latin typeface="Poppins"/>
              </a:rPr>
              <a:t> </a:t>
            </a:r>
            <a:r>
              <a:rPr lang="en-US" sz="2289" spc="-68" dirty="0" err="1">
                <a:solidFill>
                  <a:srgbClr val="020202"/>
                </a:solidFill>
                <a:latin typeface="Poppins"/>
              </a:rPr>
              <a:t>отдела</a:t>
            </a:r>
            <a:r>
              <a:rPr lang="en-US" sz="2289" spc="-68" dirty="0">
                <a:solidFill>
                  <a:srgbClr val="020202"/>
                </a:solidFill>
                <a:latin typeface="Poppins"/>
              </a:rPr>
              <a:t> </a:t>
            </a:r>
            <a:r>
              <a:rPr lang="en-US" sz="2289" spc="-68" dirty="0" err="1">
                <a:solidFill>
                  <a:srgbClr val="020202"/>
                </a:solidFill>
                <a:latin typeface="Poppins"/>
              </a:rPr>
              <a:t>кадров</a:t>
            </a:r>
            <a:r>
              <a:rPr lang="en-US" sz="2289" spc="-68" dirty="0">
                <a:solidFill>
                  <a:srgbClr val="020202"/>
                </a:solidFill>
                <a:latin typeface="Poppins"/>
              </a:rPr>
              <a:t>, </a:t>
            </a:r>
            <a:r>
              <a:rPr lang="en-US" sz="2289" spc="-68" dirty="0" err="1">
                <a:solidFill>
                  <a:srgbClr val="020202"/>
                </a:solidFill>
                <a:latin typeface="Poppins"/>
              </a:rPr>
              <a:t>руководителя</a:t>
            </a:r>
            <a:r>
              <a:rPr lang="en-US" sz="2289" spc="-68" dirty="0">
                <a:solidFill>
                  <a:srgbClr val="020202"/>
                </a:solidFill>
                <a:latin typeface="Poppins"/>
              </a:rPr>
              <a:t> </a:t>
            </a:r>
            <a:r>
              <a:rPr lang="en-US" sz="2289" spc="-68" dirty="0" err="1">
                <a:solidFill>
                  <a:srgbClr val="020202"/>
                </a:solidFill>
                <a:latin typeface="Poppins"/>
              </a:rPr>
              <a:t>структурного</a:t>
            </a:r>
            <a:r>
              <a:rPr lang="en-US" sz="2289" spc="-68" dirty="0">
                <a:solidFill>
                  <a:srgbClr val="020202"/>
                </a:solidFill>
                <a:latin typeface="Poppins"/>
              </a:rPr>
              <a:t> </a:t>
            </a:r>
            <a:r>
              <a:rPr lang="en-US" sz="2289" spc="-68" dirty="0" err="1">
                <a:solidFill>
                  <a:srgbClr val="020202"/>
                </a:solidFill>
                <a:latin typeface="Poppins"/>
              </a:rPr>
              <a:t>подразделения</a:t>
            </a:r>
            <a:r>
              <a:rPr lang="en-US" sz="2289" spc="-68" dirty="0">
                <a:solidFill>
                  <a:srgbClr val="020202"/>
                </a:solidFill>
                <a:latin typeface="Poppins"/>
              </a:rPr>
              <a:t>, в </a:t>
            </a:r>
            <a:r>
              <a:rPr lang="en-US" sz="2289" spc="-68" dirty="0" err="1">
                <a:solidFill>
                  <a:srgbClr val="020202"/>
                </a:solidFill>
                <a:latin typeface="Poppins"/>
              </a:rPr>
              <a:t>котором</a:t>
            </a:r>
            <a:r>
              <a:rPr lang="en-US" sz="2289" spc="-68" dirty="0">
                <a:solidFill>
                  <a:srgbClr val="020202"/>
                </a:solidFill>
                <a:latin typeface="Poppins"/>
              </a:rPr>
              <a:t> </a:t>
            </a:r>
            <a:r>
              <a:rPr lang="en-US" sz="2289" spc="-68" dirty="0" err="1">
                <a:solidFill>
                  <a:srgbClr val="020202"/>
                </a:solidFill>
                <a:latin typeface="Poppins"/>
              </a:rPr>
              <a:t>работает</a:t>
            </a:r>
            <a:r>
              <a:rPr lang="en-US" sz="2289" spc="-68" dirty="0">
                <a:solidFill>
                  <a:srgbClr val="020202"/>
                </a:solidFill>
                <a:latin typeface="Poppins"/>
              </a:rPr>
              <a:t> </a:t>
            </a:r>
            <a:r>
              <a:rPr lang="en-US" sz="2289" spc="-68" dirty="0" err="1">
                <a:solidFill>
                  <a:srgbClr val="020202"/>
                </a:solidFill>
                <a:latin typeface="Poppins"/>
              </a:rPr>
              <a:t>работник</a:t>
            </a:r>
            <a:r>
              <a:rPr lang="en-US" sz="2289" spc="-68" dirty="0">
                <a:solidFill>
                  <a:srgbClr val="020202"/>
                </a:solidFill>
                <a:latin typeface="Poppins"/>
              </a:rPr>
              <a:t>, </a:t>
            </a:r>
            <a:r>
              <a:rPr lang="en-US" sz="2289" spc="-68" dirty="0" err="1">
                <a:solidFill>
                  <a:srgbClr val="020202"/>
                </a:solidFill>
                <a:latin typeface="Poppins"/>
              </a:rPr>
              <a:t>специалиста</a:t>
            </a:r>
            <a:r>
              <a:rPr lang="en-US" sz="2289" spc="-68" dirty="0">
                <a:solidFill>
                  <a:srgbClr val="020202"/>
                </a:solidFill>
                <a:latin typeface="Poppins"/>
              </a:rPr>
              <a:t> </a:t>
            </a:r>
            <a:r>
              <a:rPr lang="en-US" sz="2289" spc="-68" dirty="0" err="1">
                <a:solidFill>
                  <a:srgbClr val="020202"/>
                </a:solidFill>
                <a:latin typeface="Poppins"/>
              </a:rPr>
              <a:t>по</a:t>
            </a:r>
            <a:r>
              <a:rPr lang="en-US" sz="2289" spc="-68" dirty="0">
                <a:solidFill>
                  <a:srgbClr val="020202"/>
                </a:solidFill>
                <a:latin typeface="Poppins"/>
              </a:rPr>
              <a:t> </a:t>
            </a:r>
            <a:r>
              <a:rPr lang="en-US" sz="2289" spc="-68" dirty="0" err="1">
                <a:solidFill>
                  <a:srgbClr val="020202"/>
                </a:solidFill>
                <a:latin typeface="Poppins"/>
              </a:rPr>
              <a:t>охране</a:t>
            </a:r>
            <a:r>
              <a:rPr lang="en-US" sz="2289" spc="-68" dirty="0">
                <a:solidFill>
                  <a:srgbClr val="020202"/>
                </a:solidFill>
                <a:latin typeface="Poppins"/>
              </a:rPr>
              <a:t> </a:t>
            </a:r>
            <a:r>
              <a:rPr lang="en-US" sz="2289" spc="-68" dirty="0" err="1">
                <a:solidFill>
                  <a:srgbClr val="020202"/>
                </a:solidFill>
                <a:latin typeface="Poppins"/>
              </a:rPr>
              <a:t>труда</a:t>
            </a:r>
            <a:r>
              <a:rPr lang="en-US" sz="2289" spc="-68" dirty="0">
                <a:solidFill>
                  <a:srgbClr val="020202"/>
                </a:solidFill>
                <a:latin typeface="Poppins"/>
              </a:rPr>
              <a:t> </a:t>
            </a:r>
            <a:r>
              <a:rPr lang="en-US" sz="2289" spc="-68" dirty="0" err="1">
                <a:solidFill>
                  <a:srgbClr val="020202"/>
                </a:solidFill>
                <a:latin typeface="Poppins"/>
              </a:rPr>
              <a:t>или</a:t>
            </a:r>
            <a:r>
              <a:rPr lang="en-US" sz="2289" spc="-68" dirty="0">
                <a:solidFill>
                  <a:srgbClr val="020202"/>
                </a:solidFill>
                <a:latin typeface="Poppins"/>
              </a:rPr>
              <a:t> </a:t>
            </a:r>
            <a:r>
              <a:rPr lang="en-US" sz="2289" spc="-68" dirty="0" err="1">
                <a:solidFill>
                  <a:srgbClr val="020202"/>
                </a:solidFill>
                <a:latin typeface="Poppins"/>
              </a:rPr>
              <a:t>уполномоченного</a:t>
            </a:r>
            <a:r>
              <a:rPr lang="en-US" sz="2289" spc="-68" dirty="0">
                <a:solidFill>
                  <a:srgbClr val="020202"/>
                </a:solidFill>
                <a:latin typeface="Poppins"/>
              </a:rPr>
              <a:t> </a:t>
            </a:r>
            <a:r>
              <a:rPr lang="en-US" sz="2289" spc="-68" dirty="0" err="1">
                <a:solidFill>
                  <a:srgbClr val="020202"/>
                </a:solidFill>
                <a:latin typeface="Poppins"/>
              </a:rPr>
              <a:t>должностного</a:t>
            </a:r>
            <a:r>
              <a:rPr lang="en-US" sz="2289" spc="-68" dirty="0">
                <a:solidFill>
                  <a:srgbClr val="020202"/>
                </a:solidFill>
                <a:latin typeface="Poppins"/>
              </a:rPr>
              <a:t> </a:t>
            </a:r>
            <a:r>
              <a:rPr lang="en-US" sz="2289" spc="-68" dirty="0" err="1">
                <a:solidFill>
                  <a:srgbClr val="020202"/>
                </a:solidFill>
                <a:latin typeface="Poppins"/>
              </a:rPr>
              <a:t>лица</a:t>
            </a:r>
            <a:r>
              <a:rPr lang="en-US" sz="2289" spc="-68" dirty="0">
                <a:solidFill>
                  <a:srgbClr val="020202"/>
                </a:solidFill>
                <a:latin typeface="Poppins"/>
              </a:rPr>
              <a:t>, </a:t>
            </a:r>
            <a:r>
              <a:rPr lang="en-US" sz="2289" spc="-68" dirty="0" err="1">
                <a:solidFill>
                  <a:srgbClr val="020202"/>
                </a:solidFill>
                <a:latin typeface="Poppins"/>
              </a:rPr>
              <a:t>на</a:t>
            </a:r>
            <a:r>
              <a:rPr lang="en-US" sz="2289" spc="-68" dirty="0">
                <a:solidFill>
                  <a:srgbClr val="020202"/>
                </a:solidFill>
                <a:latin typeface="Poppins"/>
              </a:rPr>
              <a:t> </a:t>
            </a:r>
            <a:r>
              <a:rPr lang="en-US" sz="2289" spc="-68" dirty="0" err="1">
                <a:solidFill>
                  <a:srgbClr val="020202"/>
                </a:solidFill>
                <a:latin typeface="Poppins"/>
              </a:rPr>
              <a:t>которого</a:t>
            </a:r>
            <a:r>
              <a:rPr lang="en-US" sz="2289" spc="-68" dirty="0">
                <a:solidFill>
                  <a:srgbClr val="020202"/>
                </a:solidFill>
                <a:latin typeface="Poppins"/>
              </a:rPr>
              <a:t> </a:t>
            </a:r>
            <a:r>
              <a:rPr lang="en-US" sz="2289" spc="-68" dirty="0" err="1">
                <a:solidFill>
                  <a:srgbClr val="020202"/>
                </a:solidFill>
                <a:latin typeface="Poppins"/>
              </a:rPr>
              <a:t>возложены</a:t>
            </a:r>
            <a:r>
              <a:rPr lang="en-US" sz="2289" spc="-68" dirty="0">
                <a:solidFill>
                  <a:srgbClr val="020202"/>
                </a:solidFill>
                <a:latin typeface="Poppins"/>
              </a:rPr>
              <a:t> </a:t>
            </a:r>
            <a:r>
              <a:rPr lang="en-US" sz="2289" spc="-68" dirty="0" err="1">
                <a:solidFill>
                  <a:srgbClr val="020202"/>
                </a:solidFill>
                <a:latin typeface="Poppins"/>
              </a:rPr>
              <a:t>соответствующие</a:t>
            </a:r>
            <a:r>
              <a:rPr lang="en-US" sz="2289" spc="-68" dirty="0">
                <a:solidFill>
                  <a:srgbClr val="020202"/>
                </a:solidFill>
                <a:latin typeface="Poppins"/>
              </a:rPr>
              <a:t> </a:t>
            </a:r>
            <a:r>
              <a:rPr lang="en-US" sz="2289" spc="-68" dirty="0" err="1">
                <a:solidFill>
                  <a:srgbClr val="020202"/>
                </a:solidFill>
                <a:latin typeface="Poppins"/>
              </a:rPr>
              <a:t>обязанности</a:t>
            </a:r>
            <a:r>
              <a:rPr lang="en-US" sz="2289" spc="-68" dirty="0">
                <a:solidFill>
                  <a:srgbClr val="020202"/>
                </a:solidFill>
                <a:latin typeface="Poppins"/>
              </a:rPr>
              <a:t> </a:t>
            </a:r>
            <a:r>
              <a:rPr lang="en-US" sz="2289" spc="-68" dirty="0" err="1">
                <a:solidFill>
                  <a:srgbClr val="020202"/>
                </a:solidFill>
                <a:latin typeface="Poppins"/>
              </a:rPr>
              <a:t>по</a:t>
            </a:r>
            <a:r>
              <a:rPr lang="en-US" sz="2289" spc="-68" dirty="0">
                <a:solidFill>
                  <a:srgbClr val="020202"/>
                </a:solidFill>
                <a:latin typeface="Poppins"/>
              </a:rPr>
              <a:t> </a:t>
            </a:r>
            <a:r>
              <a:rPr lang="en-US" sz="2289" spc="-68" dirty="0" err="1">
                <a:solidFill>
                  <a:srgbClr val="020202"/>
                </a:solidFill>
                <a:latin typeface="Poppins"/>
              </a:rPr>
              <a:t>охране</a:t>
            </a:r>
            <a:r>
              <a:rPr lang="en-US" sz="2289" spc="-68" dirty="0">
                <a:solidFill>
                  <a:srgbClr val="020202"/>
                </a:solidFill>
                <a:latin typeface="Poppins"/>
              </a:rPr>
              <a:t>. </a:t>
            </a:r>
            <a:r>
              <a:rPr lang="en-US" sz="2289" spc="-68" dirty="0" err="1">
                <a:solidFill>
                  <a:srgbClr val="020202"/>
                </a:solidFill>
                <a:latin typeface="Poppins"/>
              </a:rPr>
              <a:t>Работник</a:t>
            </a:r>
            <a:r>
              <a:rPr lang="en-US" sz="2289" spc="-68" dirty="0">
                <a:solidFill>
                  <a:srgbClr val="020202"/>
                </a:solidFill>
                <a:latin typeface="Poppins"/>
              </a:rPr>
              <a:t> </a:t>
            </a:r>
            <a:r>
              <a:rPr lang="en-US" sz="2289" spc="-68" dirty="0" err="1">
                <a:solidFill>
                  <a:srgbClr val="020202"/>
                </a:solidFill>
                <a:latin typeface="Poppins"/>
              </a:rPr>
              <a:t>должен</a:t>
            </a:r>
            <a:r>
              <a:rPr lang="en-US" sz="2289" spc="-68" dirty="0">
                <a:solidFill>
                  <a:srgbClr val="020202"/>
                </a:solidFill>
                <a:latin typeface="Poppins"/>
              </a:rPr>
              <a:t> </a:t>
            </a:r>
            <a:r>
              <a:rPr lang="en-US" sz="2289" spc="-68" dirty="0" err="1">
                <a:solidFill>
                  <a:srgbClr val="020202"/>
                </a:solidFill>
                <a:latin typeface="Poppins"/>
              </a:rPr>
              <a:t>быть</a:t>
            </a:r>
            <a:r>
              <a:rPr lang="en-US" sz="2289" spc="-68" dirty="0">
                <a:solidFill>
                  <a:srgbClr val="020202"/>
                </a:solidFill>
                <a:latin typeface="Poppins"/>
              </a:rPr>
              <a:t> </a:t>
            </a:r>
            <a:r>
              <a:rPr lang="en-US" sz="2289" spc="-68" dirty="0" err="1">
                <a:solidFill>
                  <a:srgbClr val="020202"/>
                </a:solidFill>
                <a:latin typeface="Poppins"/>
              </a:rPr>
              <a:t>ознакомлен</a:t>
            </a:r>
            <a:r>
              <a:rPr lang="en-US" sz="2289" spc="-68" dirty="0">
                <a:solidFill>
                  <a:srgbClr val="020202"/>
                </a:solidFill>
                <a:latin typeface="Poppins"/>
              </a:rPr>
              <a:t> </a:t>
            </a:r>
            <a:r>
              <a:rPr lang="en-US" sz="2289" spc="-68" dirty="0" err="1">
                <a:solidFill>
                  <a:srgbClr val="020202"/>
                </a:solidFill>
                <a:latin typeface="Poppins"/>
              </a:rPr>
              <a:t>со</a:t>
            </a:r>
            <a:r>
              <a:rPr lang="en-US" sz="2289" spc="-68" dirty="0">
                <a:solidFill>
                  <a:srgbClr val="020202"/>
                </a:solidFill>
                <a:latin typeface="Poppins"/>
              </a:rPr>
              <a:t> </a:t>
            </a:r>
            <a:r>
              <a:rPr lang="en-US" sz="2289" spc="-68" dirty="0" err="1">
                <a:solidFill>
                  <a:srgbClr val="020202"/>
                </a:solidFill>
                <a:latin typeface="Poppins"/>
              </a:rPr>
              <a:t>сведениями</a:t>
            </a:r>
            <a:r>
              <a:rPr lang="en-US" sz="2289" spc="-68" dirty="0">
                <a:solidFill>
                  <a:srgbClr val="020202"/>
                </a:solidFill>
                <a:latin typeface="Poppins"/>
              </a:rPr>
              <a:t>, </a:t>
            </a:r>
            <a:r>
              <a:rPr lang="en-US" sz="2289" spc="-68" dirty="0" err="1">
                <a:solidFill>
                  <a:srgbClr val="020202"/>
                </a:solidFill>
                <a:latin typeface="Poppins"/>
              </a:rPr>
              <a:t>внесенными</a:t>
            </a:r>
            <a:r>
              <a:rPr lang="en-US" sz="2289" spc="-68" dirty="0">
                <a:solidFill>
                  <a:srgbClr val="020202"/>
                </a:solidFill>
                <a:latin typeface="Poppins"/>
              </a:rPr>
              <a:t> в </a:t>
            </a:r>
            <a:r>
              <a:rPr lang="en-US" sz="2289" spc="-68" dirty="0" err="1">
                <a:solidFill>
                  <a:srgbClr val="020202"/>
                </a:solidFill>
                <a:latin typeface="Poppins"/>
              </a:rPr>
              <a:t>личную</a:t>
            </a:r>
            <a:r>
              <a:rPr lang="en-US" sz="2289" spc="-68" dirty="0">
                <a:solidFill>
                  <a:srgbClr val="020202"/>
                </a:solidFill>
                <a:latin typeface="Poppins"/>
              </a:rPr>
              <a:t> </a:t>
            </a:r>
            <a:r>
              <a:rPr lang="en-US" sz="2289" spc="-68" dirty="0" err="1">
                <a:solidFill>
                  <a:srgbClr val="020202"/>
                </a:solidFill>
                <a:latin typeface="Poppins"/>
              </a:rPr>
              <a:t>карточку</a:t>
            </a:r>
            <a:r>
              <a:rPr lang="en-US" sz="2289" spc="-68" dirty="0">
                <a:solidFill>
                  <a:srgbClr val="020202"/>
                </a:solidFill>
                <a:latin typeface="Poppins"/>
              </a:rPr>
              <a:t>, </a:t>
            </a:r>
            <a:r>
              <a:rPr lang="en-US" sz="2289" spc="-68" dirty="0" err="1">
                <a:solidFill>
                  <a:srgbClr val="020202"/>
                </a:solidFill>
                <a:latin typeface="Poppins"/>
              </a:rPr>
              <a:t>под</a:t>
            </a:r>
            <a:r>
              <a:rPr lang="en-US" sz="2289" spc="-68" dirty="0">
                <a:solidFill>
                  <a:srgbClr val="020202"/>
                </a:solidFill>
                <a:latin typeface="Poppins"/>
              </a:rPr>
              <a:t> </a:t>
            </a:r>
            <a:r>
              <a:rPr lang="en-US" sz="2289" spc="-68" dirty="0" err="1">
                <a:solidFill>
                  <a:srgbClr val="020202"/>
                </a:solidFill>
                <a:latin typeface="Poppins"/>
              </a:rPr>
              <a:t>подпись</a:t>
            </a:r>
            <a:r>
              <a:rPr lang="en-US" sz="2289" spc="-68" dirty="0">
                <a:solidFill>
                  <a:srgbClr val="020202"/>
                </a:solidFill>
                <a:latin typeface="Poppins"/>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sp>
        <p:nvSpPr>
          <p:cNvPr id="15" name="Freeform 15"/>
          <p:cNvSpPr/>
          <p:nvPr/>
        </p:nvSpPr>
        <p:spPr>
          <a:xfrm>
            <a:off x="254105" y="3326098"/>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Freeform 16"/>
          <p:cNvSpPr/>
          <p:nvPr/>
        </p:nvSpPr>
        <p:spPr>
          <a:xfrm>
            <a:off x="335518" y="3407510"/>
            <a:ext cx="916691" cy="916691"/>
          </a:xfrm>
          <a:custGeom>
            <a:avLst/>
            <a:gdLst/>
            <a:ahLst/>
            <a:cxnLst/>
            <a:rect l="l" t="t" r="r" b="b"/>
            <a:pathLst>
              <a:path w="916691" h="916691">
                <a:moveTo>
                  <a:pt x="0" y="0"/>
                </a:moveTo>
                <a:lnTo>
                  <a:pt x="916691" y="0"/>
                </a:lnTo>
                <a:lnTo>
                  <a:pt x="916691" y="916691"/>
                </a:lnTo>
                <a:lnTo>
                  <a:pt x="0" y="9166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7" name="Freeform 17"/>
          <p:cNvSpPr/>
          <p:nvPr/>
        </p:nvSpPr>
        <p:spPr>
          <a:xfrm>
            <a:off x="383049" y="3455041"/>
            <a:ext cx="821629" cy="821629"/>
          </a:xfrm>
          <a:custGeom>
            <a:avLst/>
            <a:gdLst/>
            <a:ahLst/>
            <a:cxnLst/>
            <a:rect l="l" t="t" r="r" b="b"/>
            <a:pathLst>
              <a:path w="821629" h="821629">
                <a:moveTo>
                  <a:pt x="0" y="0"/>
                </a:moveTo>
                <a:lnTo>
                  <a:pt x="821629" y="0"/>
                </a:lnTo>
                <a:lnTo>
                  <a:pt x="821629" y="821629"/>
                </a:lnTo>
                <a:lnTo>
                  <a:pt x="0" y="82162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8" name="Freeform 18"/>
          <p:cNvSpPr/>
          <p:nvPr/>
        </p:nvSpPr>
        <p:spPr>
          <a:xfrm>
            <a:off x="254105" y="6081811"/>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Freeform 19"/>
          <p:cNvSpPr/>
          <p:nvPr/>
        </p:nvSpPr>
        <p:spPr>
          <a:xfrm>
            <a:off x="335518" y="6163223"/>
            <a:ext cx="916691" cy="916691"/>
          </a:xfrm>
          <a:custGeom>
            <a:avLst/>
            <a:gdLst/>
            <a:ahLst/>
            <a:cxnLst/>
            <a:rect l="l" t="t" r="r" b="b"/>
            <a:pathLst>
              <a:path w="916691" h="916691">
                <a:moveTo>
                  <a:pt x="0" y="0"/>
                </a:moveTo>
                <a:lnTo>
                  <a:pt x="916691" y="0"/>
                </a:lnTo>
                <a:lnTo>
                  <a:pt x="916691" y="916691"/>
                </a:lnTo>
                <a:lnTo>
                  <a:pt x="0" y="9166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0" name="Freeform 20"/>
          <p:cNvSpPr/>
          <p:nvPr/>
        </p:nvSpPr>
        <p:spPr>
          <a:xfrm>
            <a:off x="383049" y="6210754"/>
            <a:ext cx="821629" cy="821629"/>
          </a:xfrm>
          <a:custGeom>
            <a:avLst/>
            <a:gdLst/>
            <a:ahLst/>
            <a:cxnLst/>
            <a:rect l="l" t="t" r="r" b="b"/>
            <a:pathLst>
              <a:path w="821629" h="821629">
                <a:moveTo>
                  <a:pt x="0" y="0"/>
                </a:moveTo>
                <a:lnTo>
                  <a:pt x="821629" y="0"/>
                </a:lnTo>
                <a:lnTo>
                  <a:pt x="821629" y="821629"/>
                </a:lnTo>
                <a:lnTo>
                  <a:pt x="0" y="82162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1" name="TextBox 21"/>
          <p:cNvSpPr txBox="1"/>
          <p:nvPr/>
        </p:nvSpPr>
        <p:spPr>
          <a:xfrm>
            <a:off x="1462009" y="2084028"/>
            <a:ext cx="16219322" cy="7596951"/>
          </a:xfrm>
          <a:prstGeom prst="rect">
            <a:avLst/>
          </a:prstGeom>
        </p:spPr>
        <p:txBody>
          <a:bodyPr lIns="0" tIns="0" rIns="0" bIns="0" rtlCol="0" anchor="t">
            <a:spAutoFit/>
          </a:bodyPr>
          <a:lstStyle/>
          <a:p>
            <a:pPr algn="just"/>
            <a:r>
              <a:rPr lang="ru-RU" sz="3200" b="1" dirty="0" smtClean="0">
                <a:solidFill>
                  <a:srgbClr val="242424"/>
                </a:solidFill>
                <a:latin typeface="Times New Roman" panose="02020603050405020304" pitchFamily="18" charset="0"/>
              </a:rPr>
              <a:t>Что касается ухода и  хранения </a:t>
            </a:r>
            <a:r>
              <a:rPr lang="ru-RU" sz="3200" b="1" dirty="0">
                <a:solidFill>
                  <a:srgbClr val="242424"/>
                </a:solidFill>
                <a:latin typeface="Times New Roman" panose="02020603050405020304" pitchFamily="18" charset="0"/>
              </a:rPr>
              <a:t> спецодежды</a:t>
            </a:r>
            <a:r>
              <a:rPr lang="ru-RU" sz="3200" b="1" dirty="0" smtClean="0">
                <a:solidFill>
                  <a:srgbClr val="242424"/>
                </a:solidFill>
                <a:latin typeface="Times New Roman" panose="02020603050405020304" pitchFamily="18" charset="0"/>
              </a:rPr>
              <a:t>.</a:t>
            </a:r>
          </a:p>
          <a:p>
            <a:pPr algn="just"/>
            <a:endParaRPr lang="ru-RU" sz="3200" b="1" dirty="0">
              <a:solidFill>
                <a:srgbClr val="242424"/>
              </a:solidFill>
              <a:latin typeface="Times New Roman" panose="02020603050405020304" pitchFamily="18" charset="0"/>
            </a:endParaRPr>
          </a:p>
          <a:p>
            <a:pPr algn="just"/>
            <a:r>
              <a:rPr lang="ru-RU" sz="2400" dirty="0">
                <a:solidFill>
                  <a:srgbClr val="242424"/>
                </a:solidFill>
                <a:latin typeface="Times New Roman" panose="02020603050405020304" pitchFamily="18" charset="0"/>
              </a:rPr>
              <a:t>Наниматель обязан не только обеспечивать работников СИЗ, но и организовывать хранение таковых, проводить мероприятия по уходу за ними. Среди последних </a:t>
            </a:r>
            <a:r>
              <a:rPr lang="ru-RU" sz="2400" b="1" dirty="0">
                <a:solidFill>
                  <a:srgbClr val="242424"/>
                </a:solidFill>
                <a:latin typeface="Times New Roman" panose="02020603050405020304" pitchFamily="18" charset="0"/>
              </a:rPr>
              <a:t>химчистка, стирка, ремонт, дегазация, дезактивация, дезинфекция, дезинсекция и </a:t>
            </a:r>
            <a:r>
              <a:rPr lang="ru-RU" sz="2400" b="1" dirty="0" err="1">
                <a:solidFill>
                  <a:srgbClr val="242424"/>
                </a:solidFill>
                <a:latin typeface="Times New Roman" panose="02020603050405020304" pitchFamily="18" charset="0"/>
              </a:rPr>
              <a:t>обеспыливание</a:t>
            </a:r>
            <a:r>
              <a:rPr lang="ru-RU" sz="2400" b="1" dirty="0">
                <a:solidFill>
                  <a:srgbClr val="242424"/>
                </a:solidFill>
                <a:latin typeface="Times New Roman" panose="02020603050405020304" pitchFamily="18" charset="0"/>
              </a:rPr>
              <a:t> </a:t>
            </a:r>
            <a:r>
              <a:rPr lang="ru-RU" sz="2400" dirty="0">
                <a:solidFill>
                  <a:srgbClr val="242424"/>
                </a:solidFill>
                <a:latin typeface="Times New Roman" panose="02020603050405020304" pitchFamily="18" charset="0"/>
              </a:rPr>
              <a:t>(п. 40, 41, </a:t>
            </a:r>
            <a:r>
              <a:rPr lang="ru-RU" sz="2400" dirty="0" err="1">
                <a:solidFill>
                  <a:srgbClr val="242424"/>
                </a:solidFill>
                <a:latin typeface="Times New Roman" panose="02020603050405020304" pitchFamily="18" charset="0"/>
              </a:rPr>
              <a:t>абз</a:t>
            </a:r>
            <a:r>
              <a:rPr lang="ru-RU" sz="2400" dirty="0">
                <a:solidFill>
                  <a:srgbClr val="242424"/>
                </a:solidFill>
                <a:latin typeface="Times New Roman" panose="02020603050405020304" pitchFamily="18" charset="0"/>
              </a:rPr>
              <a:t>. 3 п. 49 Инструкции о СИЗ).</a:t>
            </a:r>
          </a:p>
          <a:p>
            <a:pPr algn="just"/>
            <a:endParaRPr lang="ru-RU" sz="2400" dirty="0">
              <a:solidFill>
                <a:srgbClr val="242424"/>
              </a:solidFill>
              <a:latin typeface="Times New Roman" panose="02020603050405020304" pitchFamily="18" charset="0"/>
            </a:endParaRPr>
          </a:p>
          <a:p>
            <a:pPr algn="just"/>
            <a:r>
              <a:rPr lang="ru-RU" sz="2400" dirty="0">
                <a:solidFill>
                  <a:srgbClr val="242424"/>
                </a:solidFill>
                <a:latin typeface="Times New Roman" panose="02020603050405020304" pitchFamily="18" charset="0"/>
              </a:rPr>
              <a:t>Периодичность проведения таких мероприятий наниматель определяет с учетом производственных условий и по согласованию с профсоюзом (при его наличии). При этом следует руководствоваться санитарно-эпидемиологическими требованиями. Например, стирка должна выполняться минимум раз в месяц (п. 51 Инструкции о СИЗ, ч. 2 п. 26 </a:t>
            </a:r>
            <a:r>
              <a:rPr lang="ru-RU" sz="2400" dirty="0" err="1">
                <a:solidFill>
                  <a:srgbClr val="242424"/>
                </a:solidFill>
                <a:latin typeface="Times New Roman" panose="02020603050405020304" pitchFamily="18" charset="0"/>
              </a:rPr>
              <a:t>Спецсанэпидемтребований</a:t>
            </a:r>
            <a:r>
              <a:rPr lang="ru-RU" sz="2400" dirty="0">
                <a:solidFill>
                  <a:srgbClr val="242424"/>
                </a:solidFill>
                <a:latin typeface="Times New Roman" panose="02020603050405020304" pitchFamily="18" charset="0"/>
              </a:rPr>
              <a:t> N 66).</a:t>
            </a:r>
            <a:endParaRPr lang="ru-RU" sz="2400" dirty="0" smtClean="0">
              <a:solidFill>
                <a:srgbClr val="242424"/>
              </a:solidFill>
              <a:latin typeface="Times New Roman" panose="02020603050405020304" pitchFamily="18" charset="0"/>
            </a:endParaRPr>
          </a:p>
          <a:p>
            <a:pPr algn="just"/>
            <a:endParaRPr lang="ru-RU" sz="2400" dirty="0">
              <a:solidFill>
                <a:srgbClr val="242424"/>
              </a:solidFill>
              <a:latin typeface="Times New Roman" panose="02020603050405020304" pitchFamily="18" charset="0"/>
            </a:endParaRPr>
          </a:p>
          <a:p>
            <a:pPr algn="just"/>
            <a:endParaRPr lang="ru-RU" sz="2400" dirty="0" smtClean="0">
              <a:solidFill>
                <a:srgbClr val="242424"/>
              </a:solidFill>
              <a:latin typeface="Times New Roman" panose="02020603050405020304" pitchFamily="18" charset="0"/>
            </a:endParaRPr>
          </a:p>
          <a:p>
            <a:pPr algn="just"/>
            <a:r>
              <a:rPr lang="ru-RU" sz="2400" dirty="0" smtClean="0">
                <a:solidFill>
                  <a:srgbClr val="242424"/>
                </a:solidFill>
                <a:latin typeface="Times New Roman" panose="02020603050405020304" pitchFamily="18" charset="0"/>
              </a:rPr>
              <a:t>В </a:t>
            </a:r>
            <a:r>
              <a:rPr lang="ru-RU" sz="2400" dirty="0">
                <a:solidFill>
                  <a:srgbClr val="242424"/>
                </a:solidFill>
                <a:latin typeface="Times New Roman" panose="02020603050405020304" pitchFamily="18" charset="0"/>
              </a:rPr>
              <a:t>каком порядке организовать хранение, зависит от того, о каких СИЗ идет речь. СИЗ, не выданные работникам (например, входящие в подменный фонд), надо хранить на соответствующих складах с учетом требований НПА и эксплуатационных документов. Как правило, это отдельные сухие помещения, в которых спецодежда изолирована от других предметов и материалов, рассортирована по видам, ростам и защитным свойствам (п. 40 Инструкции N 209). СИЗ, переданные в эксплуатацию, работники оставляют на хранение в гардеробных, оборудованных шкафами для раздельного хранения личной одежды (обуви) и спецодежды (</a:t>
            </a:r>
            <a:r>
              <a:rPr lang="ru-RU" sz="2400" dirty="0" err="1">
                <a:solidFill>
                  <a:srgbClr val="242424"/>
                </a:solidFill>
                <a:latin typeface="Times New Roman" panose="02020603050405020304" pitchFamily="18" charset="0"/>
              </a:rPr>
              <a:t>спецобуви</a:t>
            </a:r>
            <a:r>
              <a:rPr lang="ru-RU" sz="2400" dirty="0">
                <a:solidFill>
                  <a:srgbClr val="242424"/>
                </a:solidFill>
                <a:latin typeface="Times New Roman" panose="02020603050405020304" pitchFamily="18" charset="0"/>
              </a:rPr>
              <a:t>) с соблюдением требований НПА (в том числе ТНПА) (п. 41 Инструкции N 209).</a:t>
            </a:r>
          </a:p>
          <a:p>
            <a:pPr algn="just">
              <a:lnSpc>
                <a:spcPts val="2587"/>
              </a:lnSpc>
            </a:pPr>
            <a:endParaRPr lang="en-US" sz="2289" spc="-68" dirty="0">
              <a:solidFill>
                <a:srgbClr val="020202"/>
              </a:solidFill>
              <a:latin typeface="Poppins"/>
            </a:endParaRPr>
          </a:p>
        </p:txBody>
      </p:sp>
      <p:sp>
        <p:nvSpPr>
          <p:cNvPr id="22" name="TextBox 22"/>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23" name="TextBox 23"/>
          <p:cNvSpPr txBox="1"/>
          <p:nvPr/>
        </p:nvSpPr>
        <p:spPr>
          <a:xfrm>
            <a:off x="1462009" y="5923908"/>
            <a:ext cx="16125460" cy="333425"/>
          </a:xfrm>
          <a:prstGeom prst="rect">
            <a:avLst/>
          </a:prstGeom>
        </p:spPr>
        <p:txBody>
          <a:bodyPr lIns="0" tIns="0" rIns="0" bIns="0" rtlCol="0" anchor="t">
            <a:spAutoFit/>
          </a:bodyPr>
          <a:lstStyle/>
          <a:p>
            <a:pPr algn="just">
              <a:lnSpc>
                <a:spcPts val="2587"/>
              </a:lnSpc>
            </a:pPr>
            <a:endParaRPr lang="en-US" sz="2289" spc="-68" dirty="0" err="1">
              <a:solidFill>
                <a:srgbClr val="020202"/>
              </a:solidFill>
              <a:latin typeface="Poppins"/>
            </a:endParaRPr>
          </a:p>
        </p:txBody>
      </p:sp>
    </p:spTree>
    <p:extLst>
      <p:ext uri="{BB962C8B-B14F-4D97-AF65-F5344CB8AC3E}">
        <p14:creationId xmlns:p14="http://schemas.microsoft.com/office/powerpoint/2010/main" val="2197577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a:ln>
            <a:noFill/>
          </a:ln>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grpSp>
        <p:nvGrpSpPr>
          <p:cNvPr id="15" name="Group 15"/>
          <p:cNvGrpSpPr/>
          <p:nvPr/>
        </p:nvGrpSpPr>
        <p:grpSpPr>
          <a:xfrm>
            <a:off x="1275638" y="2624974"/>
            <a:ext cx="16783762" cy="5572957"/>
            <a:chOff x="0" y="0"/>
            <a:chExt cx="3858838" cy="821779"/>
          </a:xfrm>
        </p:grpSpPr>
        <p:sp>
          <p:nvSpPr>
            <p:cNvPr id="16" name="Freeform 16"/>
            <p:cNvSpPr/>
            <p:nvPr/>
          </p:nvSpPr>
          <p:spPr>
            <a:xfrm>
              <a:off x="0" y="0"/>
              <a:ext cx="3858838" cy="821779"/>
            </a:xfrm>
            <a:custGeom>
              <a:avLst/>
              <a:gdLst/>
              <a:ahLst/>
              <a:cxnLst/>
              <a:rect l="l" t="t" r="r" b="b"/>
              <a:pathLst>
                <a:path w="3858838" h="821779">
                  <a:moveTo>
                    <a:pt x="0" y="0"/>
                  </a:moveTo>
                  <a:lnTo>
                    <a:pt x="3858838" y="0"/>
                  </a:lnTo>
                  <a:lnTo>
                    <a:pt x="3858838" y="821779"/>
                  </a:lnTo>
                  <a:lnTo>
                    <a:pt x="0" y="821779"/>
                  </a:lnTo>
                  <a:close/>
                </a:path>
              </a:pathLst>
            </a:custGeom>
            <a:solidFill>
              <a:srgbClr val="F8AA15"/>
            </a:solidFill>
          </p:spPr>
        </p:sp>
        <p:sp>
          <p:nvSpPr>
            <p:cNvPr id="17" name="TextBox 17"/>
            <p:cNvSpPr txBox="1"/>
            <p:nvPr/>
          </p:nvSpPr>
          <p:spPr>
            <a:xfrm>
              <a:off x="0" y="-38100"/>
              <a:ext cx="3858838" cy="859879"/>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314458" y="3528742"/>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20" name="Freeform 20"/>
          <p:cNvSpPr/>
          <p:nvPr/>
        </p:nvSpPr>
        <p:spPr>
          <a:xfrm>
            <a:off x="559224" y="3727492"/>
            <a:ext cx="938953" cy="998886"/>
          </a:xfrm>
          <a:custGeom>
            <a:avLst/>
            <a:gdLst/>
            <a:ahLst/>
            <a:cxnLst/>
            <a:rect l="l" t="t" r="r" b="b"/>
            <a:pathLst>
              <a:path w="938953" h="998886">
                <a:moveTo>
                  <a:pt x="0" y="0"/>
                </a:moveTo>
                <a:lnTo>
                  <a:pt x="938952" y="0"/>
                </a:lnTo>
                <a:lnTo>
                  <a:pt x="938952" y="998886"/>
                </a:lnTo>
                <a:lnTo>
                  <a:pt x="0" y="99888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1" name="TextBox 21"/>
          <p:cNvSpPr txBox="1"/>
          <p:nvPr/>
        </p:nvSpPr>
        <p:spPr>
          <a:xfrm>
            <a:off x="1498176" y="1019175"/>
            <a:ext cx="15828091" cy="8097088"/>
          </a:xfrm>
          <a:prstGeom prst="rect">
            <a:avLst/>
          </a:prstGeom>
        </p:spPr>
        <p:txBody>
          <a:bodyPr wrap="square" lIns="0" tIns="0" rIns="0" bIns="0" rtlCol="0" anchor="t">
            <a:spAutoFit/>
          </a:bodyPr>
          <a:lstStyle/>
          <a:p>
            <a:r>
              <a:rPr lang="ru-RU" sz="3600" b="1" spc="-108" dirty="0" smtClean="0">
                <a:ln>
                  <a:solidFill>
                    <a:sysClr val="windowText" lastClr="000000"/>
                  </a:solidFill>
                </a:ln>
                <a:solidFill>
                  <a:srgbClr val="F8AA15"/>
                </a:solidFill>
                <a:latin typeface="Poppins Bold"/>
              </a:rPr>
              <a:t> </a:t>
            </a:r>
            <a:r>
              <a:rPr lang="ru-RU" sz="3600" dirty="0">
                <a:solidFill>
                  <a:schemeClr val="accent6"/>
                </a:solidFill>
              </a:rPr>
              <a:t>Вопрос: Выданная год назад работнику спецодежда выглядит не изношенной. Можно ли продлить еще на год ее использование и не выдавать новую?</a:t>
            </a:r>
          </a:p>
          <a:p>
            <a:endParaRPr lang="ru-RU" sz="2800" i="1" dirty="0" smtClean="0"/>
          </a:p>
          <a:p>
            <a:r>
              <a:rPr lang="ru-RU" sz="2800" dirty="0" smtClean="0"/>
              <a:t>В </a:t>
            </a:r>
            <a:r>
              <a:rPr lang="ru-RU" sz="2800" dirty="0"/>
              <a:t>соответствии с п. 27   Инструкции о порядке обеспечения работников средствами индивидуальной защиты, утв. Постановление Министерства труда и социальной защиты Республики Беларусь от 30.12.2008 N 209(ред. от 27.06.2019)" Наниматель имеет право по истечении периода использования средства индивидуальной защиты при условии сохранения средством индивидуальной защиты защитных свойств, гигиенических характеристик, качества, установленных техническими нормативными правовыми актами, эксплуатационными документами и необходимых для защиты работника от воздействия вредных и (или) опасных производственных факторов, загрязнения, продлить период использования средства индивидуальной защиты в пределах сроков службы (сроков годности или сроков хранения), установленных его изготовителем.» Встает вопрос подтверждения выполнения указанных условий. Если наниматель посредством привлечения специальных лабораторий сможет подтвердить выполнение указанных условий, тогда период использования средства индивидуальной защиты можно продлить в пределах сроков службы (сроков годности или сроков хранения), установленных его изготовителем.</a:t>
            </a:r>
          </a:p>
          <a:p>
            <a:r>
              <a:rPr lang="ru-RU" sz="2800" dirty="0"/>
              <a:t> </a:t>
            </a:r>
          </a:p>
          <a:p>
            <a:pPr algn="ctr">
              <a:lnSpc>
                <a:spcPts val="4068"/>
              </a:lnSpc>
            </a:pPr>
            <a:endParaRPr lang="en-US" sz="3600" b="1" spc="-108" dirty="0">
              <a:ln>
                <a:solidFill>
                  <a:sysClr val="windowText" lastClr="000000"/>
                </a:solidFill>
              </a:ln>
              <a:solidFill>
                <a:srgbClr val="F8AA15"/>
              </a:solidFill>
              <a:latin typeface="Poppins Bold"/>
            </a:endParaRPr>
          </a:p>
        </p:txBody>
      </p:sp>
      <p:sp>
        <p:nvSpPr>
          <p:cNvPr id="22" name="TextBox 22"/>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a:ln>
            <a:noFill/>
          </a:ln>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1462431" y="-161073"/>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sp>
        <p:nvSpPr>
          <p:cNvPr id="18" name="Freeform 18"/>
          <p:cNvSpPr/>
          <p:nvPr/>
        </p:nvSpPr>
        <p:spPr>
          <a:xfrm>
            <a:off x="314458" y="3528742"/>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19" name="TextBox 19"/>
          <p:cNvSpPr txBox="1"/>
          <p:nvPr/>
        </p:nvSpPr>
        <p:spPr>
          <a:xfrm>
            <a:off x="1710845" y="3792040"/>
            <a:ext cx="16412448" cy="333425"/>
          </a:xfrm>
          <a:prstGeom prst="rect">
            <a:avLst/>
          </a:prstGeom>
        </p:spPr>
        <p:txBody>
          <a:bodyPr lIns="0" tIns="0" rIns="0" bIns="0" rtlCol="0" anchor="t">
            <a:spAutoFit/>
          </a:bodyPr>
          <a:lstStyle/>
          <a:p>
            <a:pPr marL="0" marR="0" lvl="0" indent="0" algn="just" defTabSz="914400" rtl="0" eaLnBrk="1" fontAlgn="auto" latinLnBrk="0" hangingPunct="1">
              <a:lnSpc>
                <a:spcPts val="2587"/>
              </a:lnSpc>
              <a:spcBef>
                <a:spcPts val="0"/>
              </a:spcBef>
              <a:spcAft>
                <a:spcPts val="0"/>
              </a:spcAft>
              <a:buClrTx/>
              <a:buSzTx/>
              <a:buFontTx/>
              <a:buNone/>
              <a:tabLst/>
              <a:defRPr/>
            </a:pPr>
            <a:endParaRPr kumimoji="0" lang="en-US" sz="2289" b="0" i="0" u="none" strike="noStrike" kern="1200" cap="none" spc="-68" normalizeH="0" baseline="0" noProof="0" dirty="0">
              <a:ln>
                <a:noFill/>
              </a:ln>
              <a:solidFill>
                <a:srgbClr val="020202"/>
              </a:solidFill>
              <a:effectLst/>
              <a:uLnTx/>
              <a:uFillTx/>
              <a:latin typeface="Poppins"/>
              <a:ea typeface="+mn-ea"/>
              <a:cs typeface="+mn-cs"/>
            </a:endParaRPr>
          </a:p>
        </p:txBody>
      </p:sp>
      <p:sp>
        <p:nvSpPr>
          <p:cNvPr id="20" name="Freeform 20"/>
          <p:cNvSpPr/>
          <p:nvPr/>
        </p:nvSpPr>
        <p:spPr>
          <a:xfrm>
            <a:off x="559224" y="3727492"/>
            <a:ext cx="938953" cy="998886"/>
          </a:xfrm>
          <a:custGeom>
            <a:avLst/>
            <a:gdLst/>
            <a:ahLst/>
            <a:cxnLst/>
            <a:rect l="l" t="t" r="r" b="b"/>
            <a:pathLst>
              <a:path w="938953" h="998886">
                <a:moveTo>
                  <a:pt x="0" y="0"/>
                </a:moveTo>
                <a:lnTo>
                  <a:pt x="938952" y="0"/>
                </a:lnTo>
                <a:lnTo>
                  <a:pt x="938952" y="998886"/>
                </a:lnTo>
                <a:lnTo>
                  <a:pt x="0" y="99888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1" name="TextBox 21"/>
          <p:cNvSpPr txBox="1"/>
          <p:nvPr/>
        </p:nvSpPr>
        <p:spPr>
          <a:xfrm>
            <a:off x="1234434" y="1019175"/>
            <a:ext cx="16091834" cy="8670963"/>
          </a:xfrm>
          <a:prstGeom prst="rect">
            <a:avLst/>
          </a:prstGeom>
        </p:spPr>
        <p:txBody>
          <a:bodyPr lIns="0" tIns="0" rIns="0" bIns="0" rtlCol="0" anchor="t">
            <a:spAutoFit/>
          </a:bodyPr>
          <a:lstStyle/>
          <a:p>
            <a:pPr algn="just">
              <a:lnSpc>
                <a:spcPct val="107000"/>
              </a:lnSpc>
              <a:spcAft>
                <a:spcPts val="800"/>
              </a:spcAft>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	Вопрос</a:t>
            </a:r>
            <a:r>
              <a:rPr lang="ru-RU" sz="2800" dirty="0">
                <a:latin typeface="Times New Roman" panose="02020603050405020304" pitchFamily="18" charset="0"/>
                <a:ea typeface="Calibri" panose="020F0502020204030204" pitchFamily="34" charset="0"/>
                <a:cs typeface="Times New Roman" panose="02020603050405020304" pitchFamily="18" charset="0"/>
              </a:rPr>
              <a:t>: в типовых нормах отсутствует перечень спецодежды для некоторых профессий. Можно ли учреждению разработать свои нормы выдачи спецодежды?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2800"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800" dirty="0">
                <a:latin typeface="Times New Roman" panose="02020603050405020304" pitchFamily="18" charset="0"/>
                <a:ea typeface="Calibri" panose="020F0502020204030204" pitchFamily="34" charset="0"/>
                <a:cs typeface="Times New Roman" panose="02020603050405020304" pitchFamily="18" charset="0"/>
              </a:rPr>
              <a:t>Можно. При отсутствии профессии рабочего (должности служащего) в типовых нормах наниматель, исходя из характера и условий труда, анализа результатов оценки рисков от воздействия вредных и (или) опасных производственных факторов на рабочем месте работника, аттестации рабочего места по условиям труда (если ее проведение предусмотрено требованиями нормативных правовых актов), наличия вредных и (или) опасных производственных факторов и с учетом перечня средств индивидуальной защиты, непосредственно обеспечивающих безопасность труда, установленного согласно приложению к постановлению Министерства труда и социальной защиты Республики Беларусь от 15 октября 2010 г. N 145 "Об установлении перечня средств индивидуальной защиты, непосредственно обеспечивающих безопасность труда, и о признании утратившим силу постановления Министерства труда Республики Беларусь от 19 апреля 2000 г. N 65", самостоятельно определяет средства индивидуальной защиты, необходимые для обеспечения безопасных условий труда работника, а также для защиты от загрязнения, и устанавливает нормы их выдачи. (Основание: п.13 Инструкции о порядке обеспечения работников средствами индивидуальной защиты, утв. Постановление Министерства труда и социальной защиты Республики Беларусь от 30.12.2008 N 209(ред. от 27.06.2019)"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ts val="4068"/>
              </a:lnSpc>
              <a:spcBef>
                <a:spcPts val="0"/>
              </a:spcBef>
              <a:spcAft>
                <a:spcPts val="0"/>
              </a:spcAft>
              <a:buClrTx/>
              <a:buSzTx/>
              <a:buFontTx/>
              <a:buNone/>
              <a:tabLst/>
              <a:defRPr/>
            </a:pPr>
            <a:endParaRPr kumimoji="0" lang="ru-RU" sz="2800" b="1" i="0" u="none" strike="noStrike" kern="1200" cap="none" spc="-108" normalizeH="0" baseline="0" noProof="0" dirty="0" smtClean="0">
              <a:ln>
                <a:solidFill>
                  <a:sysClr val="windowText" lastClr="000000"/>
                </a:solidFill>
              </a:ln>
              <a:solidFill>
                <a:srgbClr val="F8AA15"/>
              </a:solidFill>
              <a:effectLst/>
              <a:uLnTx/>
              <a:uFillTx/>
              <a:latin typeface="Poppins Bold"/>
              <a:ea typeface="+mn-ea"/>
              <a:cs typeface="+mn-cs"/>
            </a:endParaRPr>
          </a:p>
        </p:txBody>
      </p:sp>
      <p:sp>
        <p:nvSpPr>
          <p:cNvPr id="22" name="TextBox 22"/>
          <p:cNvSpPr txBox="1"/>
          <p:nvPr/>
        </p:nvSpPr>
        <p:spPr>
          <a:xfrm>
            <a:off x="13681393" y="9261794"/>
            <a:ext cx="2610292" cy="301123"/>
          </a:xfrm>
          <a:prstGeom prst="rect">
            <a:avLst/>
          </a:prstGeom>
        </p:spPr>
        <p:txBody>
          <a:bodyPr lIns="0" tIns="0" rIns="0" bIns="0" rtlCol="0" anchor="t">
            <a:spAutoFit/>
          </a:bodyPr>
          <a:lstStyle/>
          <a:p>
            <a:pPr marL="0" marR="0" lvl="0" indent="0" algn="l" defTabSz="914400" rtl="0" eaLnBrk="1" fontAlgn="auto" latinLnBrk="0" hangingPunct="1">
              <a:lnSpc>
                <a:spcPts val="2299"/>
              </a:lnSpc>
              <a:spcBef>
                <a:spcPts val="0"/>
              </a:spcBef>
              <a:spcAft>
                <a:spcPts val="0"/>
              </a:spcAft>
              <a:buClrTx/>
              <a:buSzTx/>
              <a:buFontTx/>
              <a:buNone/>
              <a:tabLst/>
              <a:defRPr/>
            </a:pPr>
            <a:r>
              <a:rPr kumimoji="0" lang="en-US" sz="2017" b="0" i="0" u="none" strike="noStrike" kern="1200" cap="none" spc="0" normalizeH="0" baseline="0" noProof="0">
                <a:ln>
                  <a:noFill/>
                </a:ln>
                <a:solidFill>
                  <a:srgbClr val="000000"/>
                </a:solidFill>
                <a:effectLst/>
                <a:uLnTx/>
                <a:uFillTx/>
                <a:latin typeface="Poppins"/>
                <a:ea typeface="+mn-ea"/>
                <a:cs typeface="+mn-cs"/>
              </a:rPr>
              <a:t>profkult-grodno.by</a:t>
            </a:r>
          </a:p>
        </p:txBody>
      </p:sp>
    </p:spTree>
    <p:extLst>
      <p:ext uri="{BB962C8B-B14F-4D97-AF65-F5344CB8AC3E}">
        <p14:creationId xmlns:p14="http://schemas.microsoft.com/office/powerpoint/2010/main" val="2422401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a:ln>
            <a:noFill/>
          </a:ln>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1462431" y="-161073"/>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sp>
        <p:nvSpPr>
          <p:cNvPr id="18" name="Freeform 18"/>
          <p:cNvSpPr/>
          <p:nvPr/>
        </p:nvSpPr>
        <p:spPr>
          <a:xfrm>
            <a:off x="314458" y="3528742"/>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19" name="TextBox 19"/>
          <p:cNvSpPr txBox="1"/>
          <p:nvPr/>
        </p:nvSpPr>
        <p:spPr>
          <a:xfrm>
            <a:off x="1710845" y="3792040"/>
            <a:ext cx="16412448" cy="333425"/>
          </a:xfrm>
          <a:prstGeom prst="rect">
            <a:avLst/>
          </a:prstGeom>
        </p:spPr>
        <p:txBody>
          <a:bodyPr lIns="0" tIns="0" rIns="0" bIns="0" rtlCol="0" anchor="t">
            <a:spAutoFit/>
          </a:bodyPr>
          <a:lstStyle/>
          <a:p>
            <a:pPr marL="0" marR="0" lvl="0" indent="0" algn="just" defTabSz="914400" rtl="0" eaLnBrk="1" fontAlgn="auto" latinLnBrk="0" hangingPunct="1">
              <a:lnSpc>
                <a:spcPts val="2587"/>
              </a:lnSpc>
              <a:spcBef>
                <a:spcPts val="0"/>
              </a:spcBef>
              <a:spcAft>
                <a:spcPts val="0"/>
              </a:spcAft>
              <a:buClrTx/>
              <a:buSzTx/>
              <a:buFontTx/>
              <a:buNone/>
              <a:tabLst/>
              <a:defRPr/>
            </a:pPr>
            <a:endParaRPr kumimoji="0" lang="en-US" sz="2289" b="0" i="0" u="none" strike="noStrike" kern="1200" cap="none" spc="-68" normalizeH="0" baseline="0" noProof="0" dirty="0">
              <a:ln>
                <a:noFill/>
              </a:ln>
              <a:solidFill>
                <a:srgbClr val="020202"/>
              </a:solidFill>
              <a:effectLst/>
              <a:uLnTx/>
              <a:uFillTx/>
              <a:latin typeface="Poppins"/>
              <a:ea typeface="+mn-ea"/>
              <a:cs typeface="+mn-cs"/>
            </a:endParaRPr>
          </a:p>
        </p:txBody>
      </p:sp>
      <p:sp>
        <p:nvSpPr>
          <p:cNvPr id="20" name="Freeform 20"/>
          <p:cNvSpPr/>
          <p:nvPr/>
        </p:nvSpPr>
        <p:spPr>
          <a:xfrm>
            <a:off x="559224" y="3727492"/>
            <a:ext cx="938953" cy="998886"/>
          </a:xfrm>
          <a:custGeom>
            <a:avLst/>
            <a:gdLst/>
            <a:ahLst/>
            <a:cxnLst/>
            <a:rect l="l" t="t" r="r" b="b"/>
            <a:pathLst>
              <a:path w="938953" h="998886">
                <a:moveTo>
                  <a:pt x="0" y="0"/>
                </a:moveTo>
                <a:lnTo>
                  <a:pt x="938952" y="0"/>
                </a:lnTo>
                <a:lnTo>
                  <a:pt x="938952" y="998886"/>
                </a:lnTo>
                <a:lnTo>
                  <a:pt x="0" y="99888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1" name="TextBox 21"/>
          <p:cNvSpPr txBox="1"/>
          <p:nvPr/>
        </p:nvSpPr>
        <p:spPr>
          <a:xfrm>
            <a:off x="1234434" y="1019175"/>
            <a:ext cx="16091834" cy="8281754"/>
          </a:xfrm>
          <a:prstGeom prst="rect">
            <a:avLst/>
          </a:prstGeom>
        </p:spPr>
        <p:txBody>
          <a:bodyPr lIns="0" tIns="0" rIns="0" bIns="0" rtlCol="0" anchor="t">
            <a:spAutoFit/>
          </a:bodyPr>
          <a:lstStyle/>
          <a:p>
            <a:pPr algn="just"/>
            <a:r>
              <a:rPr lang="ru-RU" sz="2800" dirty="0" smtClean="0">
                <a:latin typeface="Times New Roman" panose="02020603050405020304" pitchFamily="18" charset="0"/>
                <a:ea typeface="Calibri" panose="020F0502020204030204" pitchFamily="34" charset="0"/>
                <a:cs typeface="Times New Roman" panose="02020603050405020304" pitchFamily="18" charset="0"/>
              </a:rPr>
              <a:t>	Вопрос</a:t>
            </a:r>
            <a:r>
              <a:rPr lang="ru-RU" sz="2800" dirty="0">
                <a:latin typeface="Times New Roman" panose="02020603050405020304" pitchFamily="18" charset="0"/>
                <a:ea typeface="Calibri" panose="020F0502020204030204" pitchFamily="34" charset="0"/>
                <a:cs typeface="Times New Roman" panose="02020603050405020304" pitchFamily="18" charset="0"/>
              </a:rPr>
              <a:t>: </a:t>
            </a:r>
            <a:r>
              <a:rPr lang="ru-RU" sz="2800" dirty="0"/>
              <a:t>в учреждении работает уборщица на 0,25 ставки по совместительству, а по основной должности она библиотекарь. Нужно ли ей выдавать спецодежду?</a:t>
            </a:r>
          </a:p>
          <a:p>
            <a:pPr algn="just"/>
            <a:endParaRPr lang="ru-RU" sz="2800" dirty="0" smtClean="0"/>
          </a:p>
          <a:p>
            <a:pPr algn="just"/>
            <a:r>
              <a:rPr lang="ru-RU" sz="2800" dirty="0" smtClean="0"/>
              <a:t>Да</a:t>
            </a:r>
            <a:r>
              <a:rPr lang="ru-RU" sz="2800" dirty="0"/>
              <a:t>, работникам, совмещающим профессии рабочих (должности служащих) или постоянно выполняющим совмещаемые работы, помимо выдаваемых им средств индивидуальной защиты по основной профессии рабочего (должности служащего) дополнительно выдаются в зависимости от выполняемых работ и другие виды средств индивидуальной защиты, предусмотренные типовыми нормами для совмещаемой профессии рабочего (должности служащего). В этих случаях период использования дополнительно выдаваемых средств индивидуальной защиты увеличивается нанимателем по согласованию с профсоюзами или уполномоченными лицами, как для средств индивидуальной защиты, используемых неполный рабочий день. Периоды использования специальной одежды и специальной обуви могут быть продлены по решению нанимателя по согласованию с профсоюзами или уполномоченными лицами при условии занятости работника на условиях неполного рабочего времени (неполный рабочий день или неполная рабочая неделя). В этом случае период использования может быть увеличен пропорционально разнице между рабочим временем нормальной продолжительности и фактически отработанным.  (Основание: Инструкция о порядке обеспечения работников средствами индивидуальной защиты, утв. Постановление Министерства труда и социальной защиты Республики Беларусь от 30.12.2008 N 209(ред. от 27.06.2019)"  </a:t>
            </a:r>
          </a:p>
          <a:p>
            <a:pPr marL="0" marR="0" lvl="0" indent="0" algn="ctr" defTabSz="914400" rtl="0" eaLnBrk="1" fontAlgn="auto" latinLnBrk="0" hangingPunct="1">
              <a:lnSpc>
                <a:spcPts val="4068"/>
              </a:lnSpc>
              <a:spcBef>
                <a:spcPts val="0"/>
              </a:spcBef>
              <a:spcAft>
                <a:spcPts val="0"/>
              </a:spcAft>
              <a:buClrTx/>
              <a:buSzTx/>
              <a:buFontTx/>
              <a:buNone/>
              <a:tabLst/>
              <a:defRPr/>
            </a:pPr>
            <a:endParaRPr kumimoji="0" lang="ru-RU" sz="2800" b="1" i="0" u="none" strike="noStrike" kern="1200" cap="none" spc="-108" normalizeH="0" baseline="0" noProof="0" dirty="0" smtClean="0">
              <a:ln>
                <a:solidFill>
                  <a:sysClr val="windowText" lastClr="000000"/>
                </a:solidFill>
              </a:ln>
              <a:solidFill>
                <a:srgbClr val="F8AA15"/>
              </a:solidFill>
              <a:effectLst/>
              <a:uLnTx/>
              <a:uFillTx/>
              <a:latin typeface="Poppins Bold"/>
              <a:ea typeface="+mn-ea"/>
              <a:cs typeface="+mn-cs"/>
            </a:endParaRPr>
          </a:p>
        </p:txBody>
      </p:sp>
      <p:sp>
        <p:nvSpPr>
          <p:cNvPr id="22" name="TextBox 22"/>
          <p:cNvSpPr txBox="1"/>
          <p:nvPr/>
        </p:nvSpPr>
        <p:spPr>
          <a:xfrm>
            <a:off x="13681393" y="9261794"/>
            <a:ext cx="2610292" cy="301123"/>
          </a:xfrm>
          <a:prstGeom prst="rect">
            <a:avLst/>
          </a:prstGeom>
        </p:spPr>
        <p:txBody>
          <a:bodyPr lIns="0" tIns="0" rIns="0" bIns="0" rtlCol="0" anchor="t">
            <a:spAutoFit/>
          </a:bodyPr>
          <a:lstStyle/>
          <a:p>
            <a:pPr marL="0" marR="0" lvl="0" indent="0" algn="l" defTabSz="914400" rtl="0" eaLnBrk="1" fontAlgn="auto" latinLnBrk="0" hangingPunct="1">
              <a:lnSpc>
                <a:spcPts val="2299"/>
              </a:lnSpc>
              <a:spcBef>
                <a:spcPts val="0"/>
              </a:spcBef>
              <a:spcAft>
                <a:spcPts val="0"/>
              </a:spcAft>
              <a:buClrTx/>
              <a:buSzTx/>
              <a:buFontTx/>
              <a:buNone/>
              <a:tabLst/>
              <a:defRPr/>
            </a:pPr>
            <a:r>
              <a:rPr kumimoji="0" lang="en-US" sz="2017" b="0" i="0" u="none" strike="noStrike" kern="1200" cap="none" spc="0" normalizeH="0" baseline="0" noProof="0">
                <a:ln>
                  <a:noFill/>
                </a:ln>
                <a:solidFill>
                  <a:srgbClr val="000000"/>
                </a:solidFill>
                <a:effectLst/>
                <a:uLnTx/>
                <a:uFillTx/>
                <a:latin typeface="Poppins"/>
                <a:ea typeface="+mn-ea"/>
                <a:cs typeface="+mn-cs"/>
              </a:rPr>
              <a:t>profkult-grodno.by</a:t>
            </a:r>
          </a:p>
        </p:txBody>
      </p:sp>
    </p:spTree>
    <p:extLst>
      <p:ext uri="{BB962C8B-B14F-4D97-AF65-F5344CB8AC3E}">
        <p14:creationId xmlns:p14="http://schemas.microsoft.com/office/powerpoint/2010/main" val="339444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98536" y="1590360"/>
            <a:ext cx="17189464" cy="1446530"/>
            <a:chOff x="0" y="0"/>
            <a:chExt cx="3858838" cy="324729"/>
          </a:xfrm>
        </p:grpSpPr>
        <p:sp>
          <p:nvSpPr>
            <p:cNvPr id="15" name="Freeform 15"/>
            <p:cNvSpPr/>
            <p:nvPr/>
          </p:nvSpPr>
          <p:spPr>
            <a:xfrm>
              <a:off x="0" y="0"/>
              <a:ext cx="3858838" cy="324729"/>
            </a:xfrm>
            <a:custGeom>
              <a:avLst/>
              <a:gdLst/>
              <a:ahLst/>
              <a:cxnLst/>
              <a:rect l="l" t="t" r="r" b="b"/>
              <a:pathLst>
                <a:path w="3858838" h="324729">
                  <a:moveTo>
                    <a:pt x="0" y="0"/>
                  </a:moveTo>
                  <a:lnTo>
                    <a:pt x="3858838" y="0"/>
                  </a:lnTo>
                  <a:lnTo>
                    <a:pt x="3858838" y="324729"/>
                  </a:lnTo>
                  <a:lnTo>
                    <a:pt x="0" y="324729"/>
                  </a:lnTo>
                  <a:close/>
                </a:path>
              </a:pathLst>
            </a:custGeom>
            <a:solidFill>
              <a:srgbClr val="F8AA15"/>
            </a:solidFill>
          </p:spPr>
        </p:sp>
        <p:sp>
          <p:nvSpPr>
            <p:cNvPr id="16" name="TextBox 16"/>
            <p:cNvSpPr txBox="1"/>
            <p:nvPr/>
          </p:nvSpPr>
          <p:spPr>
            <a:xfrm>
              <a:off x="0" y="-38100"/>
              <a:ext cx="3858838" cy="362829"/>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56829" y="1590360"/>
            <a:ext cx="1396387" cy="1396387"/>
          </a:xfrm>
          <a:custGeom>
            <a:avLst/>
            <a:gdLst/>
            <a:ahLst/>
            <a:cxnLst/>
            <a:rect l="l" t="t" r="r" b="b"/>
            <a:pathLst>
              <a:path w="1396387" h="1396387">
                <a:moveTo>
                  <a:pt x="0" y="0"/>
                </a:moveTo>
                <a:lnTo>
                  <a:pt x="1396388" y="0"/>
                </a:lnTo>
                <a:lnTo>
                  <a:pt x="1396388" y="1396387"/>
                </a:lnTo>
                <a:lnTo>
                  <a:pt x="0" y="13963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w="47625" cap="rnd">
            <a:noFill/>
            <a:prstDash val="solid"/>
            <a:round/>
          </a:ln>
        </p:spPr>
      </p:sp>
      <p:grpSp>
        <p:nvGrpSpPr>
          <p:cNvPr id="18" name="Group 18"/>
          <p:cNvGrpSpPr/>
          <p:nvPr/>
        </p:nvGrpSpPr>
        <p:grpSpPr>
          <a:xfrm>
            <a:off x="1098536" y="3539189"/>
            <a:ext cx="17189464" cy="713989"/>
            <a:chOff x="0" y="0"/>
            <a:chExt cx="3858838" cy="160282"/>
          </a:xfrm>
        </p:grpSpPr>
        <p:sp>
          <p:nvSpPr>
            <p:cNvPr id="19" name="Freeform 19"/>
            <p:cNvSpPr/>
            <p:nvPr/>
          </p:nvSpPr>
          <p:spPr>
            <a:xfrm>
              <a:off x="0" y="0"/>
              <a:ext cx="3858838" cy="160282"/>
            </a:xfrm>
            <a:custGeom>
              <a:avLst/>
              <a:gdLst/>
              <a:ahLst/>
              <a:cxnLst/>
              <a:rect l="l" t="t" r="r" b="b"/>
              <a:pathLst>
                <a:path w="3858838" h="160282">
                  <a:moveTo>
                    <a:pt x="0" y="0"/>
                  </a:moveTo>
                  <a:lnTo>
                    <a:pt x="3858838" y="0"/>
                  </a:lnTo>
                  <a:lnTo>
                    <a:pt x="3858838" y="160282"/>
                  </a:lnTo>
                  <a:lnTo>
                    <a:pt x="0" y="160282"/>
                  </a:lnTo>
                  <a:close/>
                </a:path>
              </a:pathLst>
            </a:custGeom>
            <a:solidFill>
              <a:srgbClr val="F8AA15"/>
            </a:solidFill>
          </p:spPr>
        </p:sp>
        <p:sp>
          <p:nvSpPr>
            <p:cNvPr id="20" name="TextBox 20"/>
            <p:cNvSpPr txBox="1"/>
            <p:nvPr/>
          </p:nvSpPr>
          <p:spPr>
            <a:xfrm>
              <a:off x="0" y="-38100"/>
              <a:ext cx="3858838" cy="198382"/>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37356" y="3197990"/>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w="47625" cap="rnd">
            <a:noFill/>
            <a:prstDash val="solid"/>
            <a:round/>
          </a:ln>
        </p:spPr>
      </p:sp>
      <p:grpSp>
        <p:nvGrpSpPr>
          <p:cNvPr id="22" name="Group 22"/>
          <p:cNvGrpSpPr/>
          <p:nvPr/>
        </p:nvGrpSpPr>
        <p:grpSpPr>
          <a:xfrm>
            <a:off x="1098536" y="5177496"/>
            <a:ext cx="17189464" cy="649250"/>
            <a:chOff x="0" y="0"/>
            <a:chExt cx="3858838" cy="145749"/>
          </a:xfrm>
        </p:grpSpPr>
        <p:sp>
          <p:nvSpPr>
            <p:cNvPr id="23" name="Freeform 23"/>
            <p:cNvSpPr/>
            <p:nvPr/>
          </p:nvSpPr>
          <p:spPr>
            <a:xfrm>
              <a:off x="0" y="0"/>
              <a:ext cx="3858838" cy="145749"/>
            </a:xfrm>
            <a:custGeom>
              <a:avLst/>
              <a:gdLst/>
              <a:ahLst/>
              <a:cxnLst/>
              <a:rect l="l" t="t" r="r" b="b"/>
              <a:pathLst>
                <a:path w="3858838" h="145749">
                  <a:moveTo>
                    <a:pt x="0" y="0"/>
                  </a:moveTo>
                  <a:lnTo>
                    <a:pt x="3858838" y="0"/>
                  </a:lnTo>
                  <a:lnTo>
                    <a:pt x="3858838" y="145749"/>
                  </a:lnTo>
                  <a:lnTo>
                    <a:pt x="0" y="145749"/>
                  </a:lnTo>
                  <a:close/>
                </a:path>
              </a:pathLst>
            </a:custGeom>
            <a:solidFill>
              <a:srgbClr val="F8AA15"/>
            </a:solidFill>
          </p:spPr>
        </p:sp>
        <p:sp>
          <p:nvSpPr>
            <p:cNvPr id="24" name="TextBox 24"/>
            <p:cNvSpPr txBox="1"/>
            <p:nvPr/>
          </p:nvSpPr>
          <p:spPr>
            <a:xfrm>
              <a:off x="0" y="-38100"/>
              <a:ext cx="3858838" cy="183849"/>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137356" y="4803927"/>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w="47625" cap="rnd">
            <a:noFill/>
            <a:prstDash val="solid"/>
            <a:round/>
          </a:ln>
        </p:spPr>
      </p:sp>
      <p:grpSp>
        <p:nvGrpSpPr>
          <p:cNvPr id="26" name="Group 26"/>
          <p:cNvGrpSpPr/>
          <p:nvPr/>
        </p:nvGrpSpPr>
        <p:grpSpPr>
          <a:xfrm>
            <a:off x="1098536" y="6667039"/>
            <a:ext cx="17189464" cy="971581"/>
            <a:chOff x="0" y="0"/>
            <a:chExt cx="3858838" cy="218109"/>
          </a:xfrm>
        </p:grpSpPr>
        <p:sp>
          <p:nvSpPr>
            <p:cNvPr id="27" name="Freeform 27"/>
            <p:cNvSpPr/>
            <p:nvPr/>
          </p:nvSpPr>
          <p:spPr>
            <a:xfrm>
              <a:off x="0" y="0"/>
              <a:ext cx="3858838" cy="218109"/>
            </a:xfrm>
            <a:custGeom>
              <a:avLst/>
              <a:gdLst/>
              <a:ahLst/>
              <a:cxnLst/>
              <a:rect l="l" t="t" r="r" b="b"/>
              <a:pathLst>
                <a:path w="3858838" h="218109">
                  <a:moveTo>
                    <a:pt x="0" y="0"/>
                  </a:moveTo>
                  <a:lnTo>
                    <a:pt x="3858838" y="0"/>
                  </a:lnTo>
                  <a:lnTo>
                    <a:pt x="3858838" y="218109"/>
                  </a:lnTo>
                  <a:lnTo>
                    <a:pt x="0" y="218109"/>
                  </a:lnTo>
                  <a:close/>
                </a:path>
              </a:pathLst>
            </a:custGeom>
            <a:solidFill>
              <a:srgbClr val="F8AA15"/>
            </a:solidFill>
          </p:spPr>
        </p:sp>
        <p:sp>
          <p:nvSpPr>
            <p:cNvPr id="28" name="TextBox 28"/>
            <p:cNvSpPr txBox="1"/>
            <p:nvPr/>
          </p:nvSpPr>
          <p:spPr>
            <a:xfrm>
              <a:off x="0" y="-38100"/>
              <a:ext cx="3858838" cy="256209"/>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137356" y="6409864"/>
            <a:ext cx="1396387" cy="1396387"/>
          </a:xfrm>
          <a:custGeom>
            <a:avLst/>
            <a:gdLst/>
            <a:ahLst/>
            <a:cxnLst/>
            <a:rect l="l" t="t" r="r" b="b"/>
            <a:pathLst>
              <a:path w="1396387" h="1396387">
                <a:moveTo>
                  <a:pt x="0" y="0"/>
                </a:moveTo>
                <a:lnTo>
                  <a:pt x="1396387" y="0"/>
                </a:lnTo>
                <a:lnTo>
                  <a:pt x="1396387" y="1396388"/>
                </a:lnTo>
                <a:lnTo>
                  <a:pt x="0" y="139638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w="47625" cap="rnd">
            <a:noFill/>
            <a:prstDash val="solid"/>
            <a:round/>
          </a:ln>
        </p:spPr>
      </p:sp>
      <p:grpSp>
        <p:nvGrpSpPr>
          <p:cNvPr id="30" name="Group 30"/>
          <p:cNvGrpSpPr/>
          <p:nvPr/>
        </p:nvGrpSpPr>
        <p:grpSpPr>
          <a:xfrm>
            <a:off x="1098536" y="8246495"/>
            <a:ext cx="17189464" cy="935000"/>
            <a:chOff x="0" y="0"/>
            <a:chExt cx="3858838" cy="209897"/>
          </a:xfrm>
        </p:grpSpPr>
        <p:sp>
          <p:nvSpPr>
            <p:cNvPr id="31" name="Freeform 31"/>
            <p:cNvSpPr/>
            <p:nvPr/>
          </p:nvSpPr>
          <p:spPr>
            <a:xfrm>
              <a:off x="0" y="0"/>
              <a:ext cx="3858838" cy="209897"/>
            </a:xfrm>
            <a:custGeom>
              <a:avLst/>
              <a:gdLst/>
              <a:ahLst/>
              <a:cxnLst/>
              <a:rect l="l" t="t" r="r" b="b"/>
              <a:pathLst>
                <a:path w="3858838" h="209897">
                  <a:moveTo>
                    <a:pt x="0" y="0"/>
                  </a:moveTo>
                  <a:lnTo>
                    <a:pt x="3858838" y="0"/>
                  </a:lnTo>
                  <a:lnTo>
                    <a:pt x="3858838" y="209897"/>
                  </a:lnTo>
                  <a:lnTo>
                    <a:pt x="0" y="209897"/>
                  </a:lnTo>
                  <a:close/>
                </a:path>
              </a:pathLst>
            </a:custGeom>
            <a:solidFill>
              <a:srgbClr val="F8AA15"/>
            </a:solidFill>
          </p:spPr>
        </p:sp>
        <p:sp>
          <p:nvSpPr>
            <p:cNvPr id="32" name="TextBox 32"/>
            <p:cNvSpPr txBox="1"/>
            <p:nvPr/>
          </p:nvSpPr>
          <p:spPr>
            <a:xfrm>
              <a:off x="0" y="-38100"/>
              <a:ext cx="3858838" cy="247997"/>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156829" y="8015802"/>
            <a:ext cx="1396387" cy="1396387"/>
          </a:xfrm>
          <a:custGeom>
            <a:avLst/>
            <a:gdLst/>
            <a:ahLst/>
            <a:cxnLst/>
            <a:rect l="l" t="t" r="r" b="b"/>
            <a:pathLst>
              <a:path w="1396387" h="1396387">
                <a:moveTo>
                  <a:pt x="0" y="0"/>
                </a:moveTo>
                <a:lnTo>
                  <a:pt x="1396388" y="0"/>
                </a:lnTo>
                <a:lnTo>
                  <a:pt x="1396388" y="1396387"/>
                </a:lnTo>
                <a:lnTo>
                  <a:pt x="0" y="13963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w="47625" cap="rnd">
            <a:noFill/>
            <a:prstDash val="solid"/>
            <a:round/>
          </a:ln>
        </p:spPr>
      </p:sp>
      <p:sp>
        <p:nvSpPr>
          <p:cNvPr id="34" name="Freeform 34"/>
          <p:cNvSpPr/>
          <p:nvPr/>
        </p:nvSpPr>
        <p:spPr>
          <a:xfrm>
            <a:off x="261880" y="3446496"/>
            <a:ext cx="1063778" cy="899376"/>
          </a:xfrm>
          <a:custGeom>
            <a:avLst/>
            <a:gdLst/>
            <a:ahLst/>
            <a:cxnLst/>
            <a:rect l="l" t="t" r="r" b="b"/>
            <a:pathLst>
              <a:path w="1063778" h="899376">
                <a:moveTo>
                  <a:pt x="0" y="0"/>
                </a:moveTo>
                <a:lnTo>
                  <a:pt x="1063778" y="0"/>
                </a:lnTo>
                <a:lnTo>
                  <a:pt x="1063778" y="899375"/>
                </a:lnTo>
                <a:lnTo>
                  <a:pt x="0" y="89937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5" name="Freeform 35"/>
          <p:cNvSpPr/>
          <p:nvPr/>
        </p:nvSpPr>
        <p:spPr>
          <a:xfrm>
            <a:off x="321841" y="5013477"/>
            <a:ext cx="1066364" cy="1042371"/>
          </a:xfrm>
          <a:custGeom>
            <a:avLst/>
            <a:gdLst/>
            <a:ahLst/>
            <a:cxnLst/>
            <a:rect l="l" t="t" r="r" b="b"/>
            <a:pathLst>
              <a:path w="1066364" h="1042371">
                <a:moveTo>
                  <a:pt x="0" y="0"/>
                </a:moveTo>
                <a:lnTo>
                  <a:pt x="1066364" y="0"/>
                </a:lnTo>
                <a:lnTo>
                  <a:pt x="1066364" y="1042371"/>
                </a:lnTo>
                <a:lnTo>
                  <a:pt x="0" y="104237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6" name="Freeform 36"/>
          <p:cNvSpPr/>
          <p:nvPr/>
        </p:nvSpPr>
        <p:spPr>
          <a:xfrm>
            <a:off x="293566" y="6628780"/>
            <a:ext cx="1032092" cy="958555"/>
          </a:xfrm>
          <a:custGeom>
            <a:avLst/>
            <a:gdLst/>
            <a:ahLst/>
            <a:cxnLst/>
            <a:rect l="l" t="t" r="r" b="b"/>
            <a:pathLst>
              <a:path w="1032092" h="958555">
                <a:moveTo>
                  <a:pt x="0" y="0"/>
                </a:moveTo>
                <a:lnTo>
                  <a:pt x="1032092" y="0"/>
                </a:lnTo>
                <a:lnTo>
                  <a:pt x="1032092" y="958556"/>
                </a:lnTo>
                <a:lnTo>
                  <a:pt x="0" y="95855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7" name="Freeform 37"/>
          <p:cNvSpPr/>
          <p:nvPr/>
        </p:nvSpPr>
        <p:spPr>
          <a:xfrm>
            <a:off x="306925" y="8310734"/>
            <a:ext cx="1135143" cy="866492"/>
          </a:xfrm>
          <a:custGeom>
            <a:avLst/>
            <a:gdLst/>
            <a:ahLst/>
            <a:cxnLst/>
            <a:rect l="l" t="t" r="r" b="b"/>
            <a:pathLst>
              <a:path w="1135143" h="866492">
                <a:moveTo>
                  <a:pt x="0" y="0"/>
                </a:moveTo>
                <a:lnTo>
                  <a:pt x="1135143" y="0"/>
                </a:lnTo>
                <a:lnTo>
                  <a:pt x="1135143" y="866492"/>
                </a:lnTo>
                <a:lnTo>
                  <a:pt x="0" y="86649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38" name="Freeform 38"/>
          <p:cNvSpPr/>
          <p:nvPr/>
        </p:nvSpPr>
        <p:spPr>
          <a:xfrm>
            <a:off x="261880" y="1733844"/>
            <a:ext cx="1180188" cy="911695"/>
          </a:xfrm>
          <a:custGeom>
            <a:avLst/>
            <a:gdLst/>
            <a:ahLst/>
            <a:cxnLst/>
            <a:rect l="l" t="t" r="r" b="b"/>
            <a:pathLst>
              <a:path w="1180188" h="911695">
                <a:moveTo>
                  <a:pt x="0" y="0"/>
                </a:moveTo>
                <a:lnTo>
                  <a:pt x="1180188" y="0"/>
                </a:lnTo>
                <a:lnTo>
                  <a:pt x="1180188" y="911696"/>
                </a:lnTo>
                <a:lnTo>
                  <a:pt x="0" y="91169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9" name="TextBox 39"/>
          <p:cNvSpPr txBox="1"/>
          <p:nvPr/>
        </p:nvSpPr>
        <p:spPr>
          <a:xfrm>
            <a:off x="1710276" y="1580835"/>
            <a:ext cx="16235915" cy="1456055"/>
          </a:xfrm>
          <a:prstGeom prst="rect">
            <a:avLst/>
          </a:prstGeom>
        </p:spPr>
        <p:txBody>
          <a:bodyPr lIns="0" tIns="0" rIns="0" bIns="0" rtlCol="0" anchor="t">
            <a:spAutoFit/>
          </a:bodyPr>
          <a:lstStyle/>
          <a:p>
            <a:pPr algn="just">
              <a:lnSpc>
                <a:spcPts val="2260"/>
              </a:lnSpc>
            </a:pPr>
            <a:r>
              <a:rPr lang="en-US" sz="2000" spc="-60">
                <a:solidFill>
                  <a:srgbClr val="020202"/>
                </a:solidFill>
                <a:latin typeface="Poppins"/>
              </a:rPr>
              <a:t>На основании постановление Министерства труда и социальной защиты Республики Беларусь от 08.12.2005 N 166"Об утверждении Типовых отраслевых норм бесплатной выдачи средств индивидуальной защиты работникам, занятым эксплуатацией, техническим обслуживанием и ремонтом автомобильных транспортных средств, строительством, реконструкцией, ремонтом и содержанием автомобильных дорог" при техническом обслуживании и текущем ремонтеавтобуса, автомобиля-такси, легкового автомобиля, специального легкового автомобиля водителю положены СИЗ ( в том числе обувь). </a:t>
            </a:r>
          </a:p>
        </p:txBody>
      </p:sp>
      <p:sp>
        <p:nvSpPr>
          <p:cNvPr id="40" name="TextBox 40"/>
          <p:cNvSpPr txBox="1"/>
          <p:nvPr/>
        </p:nvSpPr>
        <p:spPr>
          <a:xfrm>
            <a:off x="2277586" y="266357"/>
            <a:ext cx="13347544" cy="1070229"/>
          </a:xfrm>
          <a:prstGeom prst="rect">
            <a:avLst/>
          </a:prstGeom>
        </p:spPr>
        <p:txBody>
          <a:bodyPr lIns="0" tIns="0" rIns="0" bIns="0" rtlCol="0" anchor="t">
            <a:spAutoFit/>
          </a:bodyPr>
          <a:lstStyle/>
          <a:p>
            <a:pPr algn="ctr">
              <a:lnSpc>
                <a:spcPts val="4068"/>
              </a:lnSpc>
            </a:pPr>
            <a:r>
              <a:rPr lang="ru-RU" sz="3600" b="1" spc="-108" dirty="0" smtClean="0">
                <a:ln>
                  <a:solidFill>
                    <a:sysClr val="windowText" lastClr="000000"/>
                  </a:solidFill>
                </a:ln>
                <a:solidFill>
                  <a:srgbClr val="F8AA15"/>
                </a:solidFill>
                <a:latin typeface="Poppins Bold"/>
              </a:rPr>
              <a:t>Нужна ли с</a:t>
            </a:r>
            <a:r>
              <a:rPr lang="en-US" sz="3600" b="1" spc="-108" dirty="0" err="1" smtClean="0">
                <a:ln>
                  <a:solidFill>
                    <a:sysClr val="windowText" lastClr="000000"/>
                  </a:solidFill>
                </a:ln>
                <a:solidFill>
                  <a:srgbClr val="F8AA15"/>
                </a:solidFill>
                <a:latin typeface="Poppins Bold"/>
              </a:rPr>
              <a:t>пецодежда</a:t>
            </a:r>
            <a:r>
              <a:rPr lang="en-US" sz="3600" b="1" spc="-108" dirty="0" smtClean="0">
                <a:ln>
                  <a:solidFill>
                    <a:sysClr val="windowText" lastClr="000000"/>
                  </a:solidFill>
                </a:ln>
                <a:solidFill>
                  <a:srgbClr val="F8AA15"/>
                </a:solidFill>
                <a:latin typeface="Poppins Bold"/>
              </a:rPr>
              <a:t> </a:t>
            </a:r>
            <a:r>
              <a:rPr lang="en-US" sz="3600" b="1" spc="-108" dirty="0" err="1">
                <a:ln>
                  <a:solidFill>
                    <a:sysClr val="windowText" lastClr="000000"/>
                  </a:solidFill>
                </a:ln>
                <a:solidFill>
                  <a:srgbClr val="F8AA15"/>
                </a:solidFill>
                <a:latin typeface="Poppins Bold"/>
              </a:rPr>
              <a:t>водителю</a:t>
            </a:r>
            <a:r>
              <a:rPr lang="en-US" sz="3600" b="1" spc="-108" dirty="0">
                <a:ln>
                  <a:solidFill>
                    <a:sysClr val="windowText" lastClr="000000"/>
                  </a:solidFill>
                </a:ln>
                <a:solidFill>
                  <a:srgbClr val="F8AA15"/>
                </a:solidFill>
                <a:latin typeface="Poppins Bold"/>
              </a:rPr>
              <a:t> </a:t>
            </a:r>
            <a:r>
              <a:rPr lang="en-US" sz="3600" b="1" spc="-108" dirty="0" err="1">
                <a:ln>
                  <a:solidFill>
                    <a:sysClr val="windowText" lastClr="000000"/>
                  </a:solidFill>
                </a:ln>
                <a:solidFill>
                  <a:srgbClr val="F8AA15"/>
                </a:solidFill>
                <a:latin typeface="Poppins Bold"/>
              </a:rPr>
              <a:t>легкового</a:t>
            </a:r>
            <a:r>
              <a:rPr lang="en-US" sz="3600" b="1" spc="-108" dirty="0">
                <a:ln>
                  <a:solidFill>
                    <a:sysClr val="windowText" lastClr="000000"/>
                  </a:solidFill>
                </a:ln>
                <a:solidFill>
                  <a:srgbClr val="F8AA15"/>
                </a:solidFill>
                <a:latin typeface="Poppins Bold"/>
              </a:rPr>
              <a:t> </a:t>
            </a:r>
            <a:r>
              <a:rPr lang="en-US" sz="3600" b="1" spc="-108" dirty="0" err="1">
                <a:ln>
                  <a:solidFill>
                    <a:sysClr val="windowText" lastClr="000000"/>
                  </a:solidFill>
                </a:ln>
                <a:solidFill>
                  <a:srgbClr val="F8AA15"/>
                </a:solidFill>
                <a:latin typeface="Poppins Bold"/>
              </a:rPr>
              <a:t>автомобиля</a:t>
            </a:r>
            <a:r>
              <a:rPr lang="en-US" sz="3600" b="1" spc="-108" dirty="0">
                <a:ln>
                  <a:solidFill>
                    <a:sysClr val="windowText" lastClr="000000"/>
                  </a:solidFill>
                </a:ln>
                <a:solidFill>
                  <a:srgbClr val="F8AA15"/>
                </a:solidFill>
                <a:latin typeface="Poppins Bold"/>
              </a:rPr>
              <a:t>, </a:t>
            </a:r>
            <a:r>
              <a:rPr lang="en-US" sz="3600" b="1" spc="-108" dirty="0" err="1">
                <a:ln>
                  <a:solidFill>
                    <a:sysClr val="windowText" lastClr="000000"/>
                  </a:solidFill>
                </a:ln>
                <a:solidFill>
                  <a:srgbClr val="F8AA15"/>
                </a:solidFill>
                <a:latin typeface="Poppins Bold"/>
              </a:rPr>
              <a:t>работающему</a:t>
            </a:r>
            <a:r>
              <a:rPr lang="en-US" sz="3600" b="1" spc="-108" dirty="0">
                <a:ln>
                  <a:solidFill>
                    <a:sysClr val="windowText" lastClr="000000"/>
                  </a:solidFill>
                </a:ln>
                <a:solidFill>
                  <a:srgbClr val="F8AA15"/>
                </a:solidFill>
                <a:latin typeface="Poppins Bold"/>
              </a:rPr>
              <a:t> в </a:t>
            </a:r>
            <a:r>
              <a:rPr lang="en-US" sz="3600" b="1" spc="-108" dirty="0" err="1">
                <a:ln>
                  <a:solidFill>
                    <a:sysClr val="windowText" lastClr="000000"/>
                  </a:solidFill>
                </a:ln>
                <a:solidFill>
                  <a:srgbClr val="F8AA15"/>
                </a:solidFill>
                <a:latin typeface="Poppins Bold"/>
              </a:rPr>
              <a:t>редакции</a:t>
            </a:r>
            <a:r>
              <a:rPr lang="en-US" sz="3600" b="1" spc="-108" dirty="0">
                <a:ln>
                  <a:solidFill>
                    <a:sysClr val="windowText" lastClr="000000"/>
                  </a:solidFill>
                </a:ln>
                <a:solidFill>
                  <a:srgbClr val="F8AA15"/>
                </a:solidFill>
                <a:latin typeface="Poppins Bold"/>
              </a:rPr>
              <a:t> </a:t>
            </a:r>
            <a:r>
              <a:rPr lang="en-US" sz="3600" b="1" spc="-108" dirty="0" err="1" smtClean="0">
                <a:ln>
                  <a:solidFill>
                    <a:sysClr val="windowText" lastClr="000000"/>
                  </a:solidFill>
                </a:ln>
                <a:solidFill>
                  <a:srgbClr val="F8AA15"/>
                </a:solidFill>
                <a:latin typeface="Poppins Bold"/>
              </a:rPr>
              <a:t>газеты</a:t>
            </a:r>
            <a:r>
              <a:rPr lang="ru-RU" sz="3600" b="1" spc="-108" dirty="0" smtClean="0">
                <a:ln>
                  <a:solidFill>
                    <a:sysClr val="windowText" lastClr="000000"/>
                  </a:solidFill>
                </a:ln>
                <a:solidFill>
                  <a:srgbClr val="F8AA15"/>
                </a:solidFill>
                <a:latin typeface="Poppins Bold"/>
              </a:rPr>
              <a:t>?</a:t>
            </a:r>
            <a:endParaRPr lang="en-US" sz="3600" b="1" spc="-108" dirty="0">
              <a:ln>
                <a:solidFill>
                  <a:sysClr val="windowText" lastClr="000000"/>
                </a:solidFill>
              </a:ln>
              <a:solidFill>
                <a:srgbClr val="F8AA15"/>
              </a:solidFill>
              <a:latin typeface="Poppins Bold"/>
            </a:endParaRPr>
          </a:p>
        </p:txBody>
      </p:sp>
      <p:sp>
        <p:nvSpPr>
          <p:cNvPr id="41" name="TextBox 41"/>
          <p:cNvSpPr txBox="1"/>
          <p:nvPr/>
        </p:nvSpPr>
        <p:spPr>
          <a:xfrm>
            <a:off x="1710276" y="3589634"/>
            <a:ext cx="16235915" cy="598805"/>
          </a:xfrm>
          <a:prstGeom prst="rect">
            <a:avLst/>
          </a:prstGeom>
        </p:spPr>
        <p:txBody>
          <a:bodyPr lIns="0" tIns="0" rIns="0" bIns="0" rtlCol="0" anchor="t">
            <a:spAutoFit/>
          </a:bodyPr>
          <a:lstStyle/>
          <a:p>
            <a:pPr algn="just">
              <a:lnSpc>
                <a:spcPts val="2260"/>
              </a:lnSpc>
            </a:pPr>
            <a:r>
              <a:rPr lang="en-US" sz="2000" spc="-60">
                <a:solidFill>
                  <a:srgbClr val="020202"/>
                </a:solidFill>
                <a:latin typeface="Poppins"/>
              </a:rPr>
              <a:t>Если в учреждении заключены договоры со сторонними организациями на выполнение технического обслуживания и текущего ремонта и водитель самостоятельно эти работы не выполняет, то СИЗ ему не положены.</a:t>
            </a:r>
          </a:p>
        </p:txBody>
      </p:sp>
      <p:sp>
        <p:nvSpPr>
          <p:cNvPr id="42" name="TextBox 42"/>
          <p:cNvSpPr txBox="1"/>
          <p:nvPr/>
        </p:nvSpPr>
        <p:spPr>
          <a:xfrm>
            <a:off x="1710276" y="5227941"/>
            <a:ext cx="16235915" cy="598805"/>
          </a:xfrm>
          <a:prstGeom prst="rect">
            <a:avLst/>
          </a:prstGeom>
        </p:spPr>
        <p:txBody>
          <a:bodyPr lIns="0" tIns="0" rIns="0" bIns="0" rtlCol="0" anchor="t">
            <a:spAutoFit/>
          </a:bodyPr>
          <a:lstStyle/>
          <a:p>
            <a:pPr algn="just">
              <a:lnSpc>
                <a:spcPts val="2260"/>
              </a:lnSpc>
            </a:pPr>
            <a:r>
              <a:rPr lang="en-US" sz="2000" spc="-60">
                <a:solidFill>
                  <a:srgbClr val="020202"/>
                </a:solidFill>
                <a:latin typeface="Poppins"/>
              </a:rPr>
              <a:t>Работодателю необходимо установить перечень мелких технических неисправностей (неполадок), возникших во время работы на маршруте движения (линии), которые могут устраняться водителем на линии.</a:t>
            </a:r>
          </a:p>
        </p:txBody>
      </p:sp>
      <p:sp>
        <p:nvSpPr>
          <p:cNvPr id="43" name="TextBox 43"/>
          <p:cNvSpPr txBox="1"/>
          <p:nvPr/>
        </p:nvSpPr>
        <p:spPr>
          <a:xfrm>
            <a:off x="1710276" y="6717484"/>
            <a:ext cx="16235915" cy="884555"/>
          </a:xfrm>
          <a:prstGeom prst="rect">
            <a:avLst/>
          </a:prstGeom>
        </p:spPr>
        <p:txBody>
          <a:bodyPr lIns="0" tIns="0" rIns="0" bIns="0" rtlCol="0" anchor="t">
            <a:spAutoFit/>
          </a:bodyPr>
          <a:lstStyle/>
          <a:p>
            <a:pPr algn="just">
              <a:lnSpc>
                <a:spcPts val="2260"/>
              </a:lnSpc>
            </a:pPr>
            <a:r>
              <a:rPr lang="en-US" sz="2000" spc="-60">
                <a:solidFill>
                  <a:srgbClr val="020202"/>
                </a:solidFill>
                <a:latin typeface="Poppins"/>
              </a:rPr>
              <a:t>Устранение возникших во время работы на маршруте движения (линии) мелких технических неисправностей (неполадок) транспортного средства, не требующих разборки механизмов, проводится водителем с соблюдением мер безопасности. При отсутствии у водителя необходимых приспособлений и инструмента ремонт не допускается.</a:t>
            </a:r>
          </a:p>
        </p:txBody>
      </p:sp>
      <p:sp>
        <p:nvSpPr>
          <p:cNvPr id="44" name="TextBox 44"/>
          <p:cNvSpPr txBox="1"/>
          <p:nvPr/>
        </p:nvSpPr>
        <p:spPr>
          <a:xfrm>
            <a:off x="1710276" y="8296940"/>
            <a:ext cx="16235915" cy="884555"/>
          </a:xfrm>
          <a:prstGeom prst="rect">
            <a:avLst/>
          </a:prstGeom>
        </p:spPr>
        <p:txBody>
          <a:bodyPr lIns="0" tIns="0" rIns="0" bIns="0" rtlCol="0" anchor="t">
            <a:spAutoFit/>
          </a:bodyPr>
          <a:lstStyle/>
          <a:p>
            <a:pPr algn="just">
              <a:lnSpc>
                <a:spcPts val="2260"/>
              </a:lnSpc>
            </a:pPr>
            <a:r>
              <a:rPr lang="en-US" sz="2000" spc="-60">
                <a:solidFill>
                  <a:srgbClr val="020202"/>
                </a:solidFill>
                <a:latin typeface="Poppins"/>
              </a:rPr>
              <a:t>Основание: п.73 Правил по охране труда при эксплуатации автомобильного и городского электрического транспорта, утв. Постановлением Министерства труда и социальной защиты Республики Беларусь, Министерства транспорта и коммуникаций Республики Беларусь от 06.12.2022 N 78/104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6078727" flipV="1">
            <a:off x="-1236225" y="1896865"/>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5940775" y="946396"/>
            <a:ext cx="857867" cy="85786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A15"/>
            </a:solidFill>
          </p:spPr>
        </p:sp>
        <p:sp>
          <p:nvSpPr>
            <p:cNvPr id="6" name="TextBox 6"/>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7" name="Group 7"/>
          <p:cNvGrpSpPr/>
          <p:nvPr/>
        </p:nvGrpSpPr>
        <p:grpSpPr>
          <a:xfrm>
            <a:off x="6592862" y="2226096"/>
            <a:ext cx="604566" cy="60456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1317"/>
            </a:solidFill>
          </p:spPr>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0" name="Group 10"/>
          <p:cNvGrpSpPr/>
          <p:nvPr/>
        </p:nvGrpSpPr>
        <p:grpSpPr>
          <a:xfrm>
            <a:off x="5825201" y="681913"/>
            <a:ext cx="637633" cy="63763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C1317"/>
              </a:solidFill>
              <a:prstDash val="solid"/>
              <a:miter/>
            </a:ln>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3" name="Group 13"/>
          <p:cNvGrpSpPr/>
          <p:nvPr/>
        </p:nvGrpSpPr>
        <p:grpSpPr>
          <a:xfrm>
            <a:off x="-2406613" y="0"/>
            <a:ext cx="8713725" cy="10289235"/>
            <a:chOff x="0" y="0"/>
            <a:chExt cx="21042033" cy="24846598"/>
          </a:xfrm>
        </p:grpSpPr>
        <p:sp>
          <p:nvSpPr>
            <p:cNvPr id="14" name="Freeform 14"/>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065103"/>
                  </a:lnTo>
                  <a:cubicBezTo>
                    <a:pt x="21035772" y="22316314"/>
                    <a:pt x="20592162" y="17791939"/>
                    <a:pt x="16774033" y="12121389"/>
                  </a:cubicBezTo>
                  <a:cubicBezTo>
                    <a:pt x="11671681" y="4543806"/>
                    <a:pt x="12586843" y="0"/>
                    <a:pt x="12586843" y="0"/>
                  </a:cubicBezTo>
                  <a:close/>
                </a:path>
              </a:pathLst>
            </a:custGeom>
            <a:blipFill>
              <a:blip r:embed="rId6"/>
              <a:stretch>
                <a:fillRect l="-56323" r="-56323"/>
              </a:stretch>
            </a:blipFill>
          </p:spPr>
        </p:sp>
      </p:grpSp>
      <p:sp>
        <p:nvSpPr>
          <p:cNvPr id="15" name="Freeform 15"/>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7">
              <a:alphaModFix amt="77000"/>
              <a:extLst>
                <a:ext uri="{96DAC541-7B7A-43D3-8B79-37D633B846F1}">
                  <asvg:svgBlip xmlns="" xmlns:asvg="http://schemas.microsoft.com/office/drawing/2016/SVG/main" r:embed="rId8"/>
                </a:ext>
              </a:extLst>
            </a:blip>
            <a:stretch>
              <a:fillRect/>
            </a:stretch>
          </a:blipFill>
        </p:spPr>
      </p:sp>
      <p:sp>
        <p:nvSpPr>
          <p:cNvPr id="16" name="TextBox 16"/>
          <p:cNvSpPr txBox="1"/>
          <p:nvPr/>
        </p:nvSpPr>
        <p:spPr>
          <a:xfrm>
            <a:off x="7625648" y="1747112"/>
            <a:ext cx="10236290" cy="2542171"/>
          </a:xfrm>
          <a:prstGeom prst="rect">
            <a:avLst/>
          </a:prstGeom>
        </p:spPr>
        <p:txBody>
          <a:bodyPr lIns="0" tIns="0" rIns="0" bIns="0" rtlCol="0" anchor="t">
            <a:spAutoFit/>
          </a:bodyPr>
          <a:lstStyle/>
          <a:p>
            <a:pPr algn="ctr">
              <a:lnSpc>
                <a:spcPts val="3968"/>
              </a:lnSpc>
            </a:pPr>
            <a:r>
              <a:rPr lang="en-US" sz="3052" b="1" dirty="0" err="1">
                <a:solidFill>
                  <a:srgbClr val="000000"/>
                </a:solidFill>
                <a:latin typeface="Poppins Bold"/>
              </a:rPr>
              <a:t>Изменения</a:t>
            </a:r>
            <a:r>
              <a:rPr lang="en-US" sz="3052" b="1" dirty="0">
                <a:solidFill>
                  <a:srgbClr val="000000"/>
                </a:solidFill>
                <a:latin typeface="Poppins Bold"/>
              </a:rPr>
              <a:t> в </a:t>
            </a:r>
            <a:r>
              <a:rPr lang="en-US" sz="3052" b="1" dirty="0" err="1">
                <a:solidFill>
                  <a:srgbClr val="000000"/>
                </a:solidFill>
                <a:latin typeface="Poppins Bold"/>
              </a:rPr>
              <a:t>Правилах</a:t>
            </a:r>
            <a:r>
              <a:rPr lang="en-US" sz="3052" b="1" dirty="0">
                <a:solidFill>
                  <a:srgbClr val="000000"/>
                </a:solidFill>
                <a:latin typeface="Poppins Bold"/>
              </a:rPr>
              <a:t> </a:t>
            </a:r>
            <a:r>
              <a:rPr lang="en-US" sz="3052" b="1" dirty="0" err="1">
                <a:solidFill>
                  <a:srgbClr val="000000"/>
                </a:solidFill>
                <a:latin typeface="Poppins Bold"/>
              </a:rPr>
              <a:t>расследования</a:t>
            </a:r>
            <a:r>
              <a:rPr lang="en-US" sz="3052" b="1" dirty="0">
                <a:solidFill>
                  <a:srgbClr val="000000"/>
                </a:solidFill>
                <a:latin typeface="Poppins Bold"/>
              </a:rPr>
              <a:t> и </a:t>
            </a:r>
            <a:r>
              <a:rPr lang="en-US" sz="3052" b="1" dirty="0" err="1">
                <a:solidFill>
                  <a:srgbClr val="000000"/>
                </a:solidFill>
                <a:latin typeface="Poppins Bold"/>
              </a:rPr>
              <a:t>учета</a:t>
            </a:r>
            <a:r>
              <a:rPr lang="en-US" sz="3052" b="1" dirty="0">
                <a:solidFill>
                  <a:srgbClr val="000000"/>
                </a:solidFill>
                <a:latin typeface="Poppins Bold"/>
              </a:rPr>
              <a:t> </a:t>
            </a:r>
            <a:r>
              <a:rPr lang="en-US" sz="3052" b="1" dirty="0" err="1">
                <a:solidFill>
                  <a:srgbClr val="000000"/>
                </a:solidFill>
                <a:latin typeface="Poppins Bold"/>
              </a:rPr>
              <a:t>несчастных</a:t>
            </a:r>
            <a:r>
              <a:rPr lang="en-US" sz="3052" b="1" dirty="0">
                <a:solidFill>
                  <a:srgbClr val="000000"/>
                </a:solidFill>
                <a:latin typeface="Poppins Bold"/>
              </a:rPr>
              <a:t> </a:t>
            </a:r>
            <a:r>
              <a:rPr lang="en-US" sz="3052" b="1" dirty="0" err="1">
                <a:solidFill>
                  <a:srgbClr val="000000"/>
                </a:solidFill>
                <a:latin typeface="Poppins Bold"/>
              </a:rPr>
              <a:t>случаев</a:t>
            </a:r>
            <a:r>
              <a:rPr lang="en-US" sz="3052" b="1" dirty="0">
                <a:solidFill>
                  <a:srgbClr val="000000"/>
                </a:solidFill>
                <a:latin typeface="Poppins Bold"/>
              </a:rPr>
              <a:t> </a:t>
            </a:r>
            <a:r>
              <a:rPr lang="en-US" sz="3052" b="1" dirty="0" err="1">
                <a:solidFill>
                  <a:srgbClr val="000000"/>
                </a:solidFill>
                <a:latin typeface="Poppins Bold"/>
              </a:rPr>
              <a:t>на</a:t>
            </a:r>
            <a:r>
              <a:rPr lang="en-US" sz="3052" b="1" dirty="0">
                <a:solidFill>
                  <a:srgbClr val="000000"/>
                </a:solidFill>
                <a:latin typeface="Poppins Bold"/>
              </a:rPr>
              <a:t> </a:t>
            </a:r>
            <a:r>
              <a:rPr lang="en-US" sz="3052" b="1" dirty="0" err="1">
                <a:solidFill>
                  <a:srgbClr val="000000"/>
                </a:solidFill>
                <a:latin typeface="Poppins Bold"/>
              </a:rPr>
              <a:t>производстве</a:t>
            </a:r>
            <a:r>
              <a:rPr lang="en-US" sz="3052" b="1" dirty="0">
                <a:solidFill>
                  <a:srgbClr val="000000"/>
                </a:solidFill>
                <a:latin typeface="Poppins Bold"/>
              </a:rPr>
              <a:t> и </a:t>
            </a:r>
            <a:r>
              <a:rPr lang="en-US" sz="3052" b="1" dirty="0" err="1">
                <a:solidFill>
                  <a:srgbClr val="000000"/>
                </a:solidFill>
                <a:latin typeface="Poppins Bold"/>
              </a:rPr>
              <a:t>профессиональных</a:t>
            </a:r>
            <a:r>
              <a:rPr lang="en-US" sz="3052" b="1" dirty="0">
                <a:solidFill>
                  <a:srgbClr val="000000"/>
                </a:solidFill>
                <a:latin typeface="Poppins Bold"/>
              </a:rPr>
              <a:t> </a:t>
            </a:r>
            <a:r>
              <a:rPr lang="en-US" sz="3052" b="1" dirty="0" err="1">
                <a:solidFill>
                  <a:srgbClr val="000000"/>
                </a:solidFill>
                <a:latin typeface="Poppins Bold"/>
              </a:rPr>
              <a:t>заболеваний</a:t>
            </a:r>
            <a:r>
              <a:rPr lang="en-US" sz="3052" b="1" dirty="0">
                <a:solidFill>
                  <a:srgbClr val="000000"/>
                </a:solidFill>
                <a:latin typeface="Poppins Bold"/>
              </a:rPr>
              <a:t>, </a:t>
            </a:r>
            <a:r>
              <a:rPr lang="en-US" sz="3052" b="1" dirty="0" err="1">
                <a:solidFill>
                  <a:srgbClr val="000000"/>
                </a:solidFill>
                <a:latin typeface="Poppins Bold"/>
              </a:rPr>
              <a:t>утвержденными</a:t>
            </a:r>
            <a:r>
              <a:rPr lang="en-US" sz="3052" b="1" dirty="0">
                <a:solidFill>
                  <a:srgbClr val="000000"/>
                </a:solidFill>
                <a:latin typeface="Poppins Bold"/>
              </a:rPr>
              <a:t> </a:t>
            </a:r>
            <a:r>
              <a:rPr lang="en-US" sz="3052" b="1" dirty="0" err="1">
                <a:solidFill>
                  <a:srgbClr val="000000"/>
                </a:solidFill>
                <a:latin typeface="Poppins Bold"/>
              </a:rPr>
              <a:t>постановлением</a:t>
            </a:r>
            <a:r>
              <a:rPr lang="en-US" sz="3052" b="1" dirty="0">
                <a:solidFill>
                  <a:srgbClr val="000000"/>
                </a:solidFill>
                <a:latin typeface="Poppins Bold"/>
              </a:rPr>
              <a:t> </a:t>
            </a:r>
            <a:r>
              <a:rPr lang="en-US" sz="3052" b="1" dirty="0" err="1">
                <a:solidFill>
                  <a:srgbClr val="000000"/>
                </a:solidFill>
                <a:latin typeface="Poppins Bold"/>
              </a:rPr>
              <a:t>Совета</a:t>
            </a:r>
            <a:r>
              <a:rPr lang="en-US" sz="3052" b="1" dirty="0">
                <a:solidFill>
                  <a:srgbClr val="000000"/>
                </a:solidFill>
                <a:latin typeface="Poppins Bold"/>
              </a:rPr>
              <a:t> </a:t>
            </a:r>
            <a:r>
              <a:rPr lang="en-US" sz="3052" b="1" dirty="0" err="1">
                <a:solidFill>
                  <a:srgbClr val="000000"/>
                </a:solidFill>
                <a:latin typeface="Poppins Bold"/>
              </a:rPr>
              <a:t>Министров</a:t>
            </a:r>
            <a:r>
              <a:rPr lang="en-US" sz="3052" b="1" dirty="0">
                <a:solidFill>
                  <a:srgbClr val="000000"/>
                </a:solidFill>
                <a:latin typeface="Poppins Bold"/>
              </a:rPr>
              <a:t> </a:t>
            </a:r>
            <a:r>
              <a:rPr lang="en-US" sz="3052" b="1" dirty="0" err="1">
                <a:solidFill>
                  <a:srgbClr val="000000"/>
                </a:solidFill>
                <a:latin typeface="Poppins Bold"/>
              </a:rPr>
              <a:t>Республики</a:t>
            </a:r>
            <a:r>
              <a:rPr lang="en-US" sz="3052" b="1" dirty="0">
                <a:solidFill>
                  <a:srgbClr val="000000"/>
                </a:solidFill>
                <a:latin typeface="Poppins Bold"/>
              </a:rPr>
              <a:t> </a:t>
            </a:r>
            <a:r>
              <a:rPr lang="en-US" sz="3052" b="1" dirty="0" err="1">
                <a:solidFill>
                  <a:srgbClr val="000000"/>
                </a:solidFill>
                <a:latin typeface="Poppins Bold"/>
              </a:rPr>
              <a:t>Беларусь</a:t>
            </a:r>
            <a:r>
              <a:rPr lang="en-US" sz="3052" b="1" dirty="0">
                <a:solidFill>
                  <a:srgbClr val="000000"/>
                </a:solidFill>
                <a:latin typeface="Poppins Bold"/>
              </a:rPr>
              <a:t> </a:t>
            </a:r>
          </a:p>
          <a:p>
            <a:pPr algn="ctr">
              <a:lnSpc>
                <a:spcPts val="3968"/>
              </a:lnSpc>
            </a:pPr>
            <a:r>
              <a:rPr lang="en-US" sz="3052" b="1" dirty="0" err="1">
                <a:solidFill>
                  <a:srgbClr val="000000"/>
                </a:solidFill>
                <a:latin typeface="Poppins Bold"/>
              </a:rPr>
              <a:t>от</a:t>
            </a:r>
            <a:r>
              <a:rPr lang="en-US" sz="3052" b="1" dirty="0">
                <a:solidFill>
                  <a:srgbClr val="000000"/>
                </a:solidFill>
                <a:latin typeface="Poppins Bold"/>
              </a:rPr>
              <a:t> 15 </a:t>
            </a:r>
            <a:r>
              <a:rPr lang="en-US" sz="3052" b="1" dirty="0" err="1">
                <a:solidFill>
                  <a:srgbClr val="000000"/>
                </a:solidFill>
                <a:latin typeface="Poppins Bold"/>
              </a:rPr>
              <a:t>января</a:t>
            </a:r>
            <a:r>
              <a:rPr lang="en-US" sz="3052" b="1" dirty="0">
                <a:solidFill>
                  <a:srgbClr val="000000"/>
                </a:solidFill>
                <a:latin typeface="Poppins Bold"/>
              </a:rPr>
              <a:t> 2024 г. № 30</a:t>
            </a:r>
          </a:p>
        </p:txBody>
      </p:sp>
      <p:sp>
        <p:nvSpPr>
          <p:cNvPr id="17" name="TextBox 17"/>
          <p:cNvSpPr txBox="1"/>
          <p:nvPr/>
        </p:nvSpPr>
        <p:spPr>
          <a:xfrm>
            <a:off x="9266167" y="6964724"/>
            <a:ext cx="6955252" cy="1819910"/>
          </a:xfrm>
          <a:prstGeom prst="rect">
            <a:avLst/>
          </a:prstGeom>
        </p:spPr>
        <p:txBody>
          <a:bodyPr lIns="0" tIns="0" rIns="0" bIns="0" rtlCol="0" anchor="t">
            <a:spAutoFit/>
          </a:bodyPr>
          <a:lstStyle/>
          <a:p>
            <a:pPr algn="ctr">
              <a:lnSpc>
                <a:spcPts val="2859"/>
              </a:lnSpc>
            </a:pPr>
            <a:r>
              <a:rPr lang="en-US" sz="2199" dirty="0" err="1">
                <a:solidFill>
                  <a:srgbClr val="000000"/>
                </a:solidFill>
                <a:latin typeface="Poppins"/>
              </a:rPr>
              <a:t>Государственный</a:t>
            </a:r>
            <a:r>
              <a:rPr lang="en-US" sz="2199" dirty="0">
                <a:solidFill>
                  <a:srgbClr val="000000"/>
                </a:solidFill>
                <a:latin typeface="Poppins"/>
              </a:rPr>
              <a:t> </a:t>
            </a:r>
            <a:r>
              <a:rPr lang="en-US" sz="2199" dirty="0" err="1">
                <a:solidFill>
                  <a:srgbClr val="000000"/>
                </a:solidFill>
                <a:latin typeface="Poppins"/>
              </a:rPr>
              <a:t>инспектор</a:t>
            </a:r>
            <a:r>
              <a:rPr lang="en-US" sz="2199" dirty="0">
                <a:solidFill>
                  <a:srgbClr val="000000"/>
                </a:solidFill>
                <a:latin typeface="Poppins"/>
              </a:rPr>
              <a:t> </a:t>
            </a:r>
            <a:r>
              <a:rPr lang="en-US" sz="2199" dirty="0" err="1">
                <a:solidFill>
                  <a:srgbClr val="000000"/>
                </a:solidFill>
                <a:latin typeface="Poppins"/>
              </a:rPr>
              <a:t>труда</a:t>
            </a:r>
            <a:r>
              <a:rPr lang="en-US" sz="2199" dirty="0">
                <a:solidFill>
                  <a:srgbClr val="000000"/>
                </a:solidFill>
                <a:latin typeface="Poppins"/>
              </a:rPr>
              <a:t> </a:t>
            </a:r>
            <a:r>
              <a:rPr lang="en-US" sz="2199" dirty="0" err="1">
                <a:solidFill>
                  <a:srgbClr val="000000"/>
                </a:solidFill>
                <a:latin typeface="Poppins"/>
              </a:rPr>
              <a:t>Гродненского</a:t>
            </a:r>
            <a:r>
              <a:rPr lang="en-US" sz="2199" dirty="0">
                <a:solidFill>
                  <a:srgbClr val="000000"/>
                </a:solidFill>
                <a:latin typeface="Poppins"/>
              </a:rPr>
              <a:t> </a:t>
            </a:r>
            <a:r>
              <a:rPr lang="en-US" sz="2199" dirty="0" err="1">
                <a:solidFill>
                  <a:srgbClr val="000000"/>
                </a:solidFill>
                <a:latin typeface="Poppins"/>
              </a:rPr>
              <a:t>областного</a:t>
            </a:r>
            <a:r>
              <a:rPr lang="en-US" sz="2199" dirty="0">
                <a:solidFill>
                  <a:srgbClr val="000000"/>
                </a:solidFill>
                <a:latin typeface="Poppins"/>
              </a:rPr>
              <a:t> </a:t>
            </a:r>
            <a:r>
              <a:rPr lang="en-US" sz="2199" dirty="0" err="1">
                <a:solidFill>
                  <a:srgbClr val="000000"/>
                </a:solidFill>
                <a:latin typeface="Poppins"/>
              </a:rPr>
              <a:t>управления</a:t>
            </a:r>
            <a:r>
              <a:rPr lang="en-US" sz="2199" dirty="0">
                <a:solidFill>
                  <a:srgbClr val="000000"/>
                </a:solidFill>
                <a:latin typeface="Poppins"/>
              </a:rPr>
              <a:t> </a:t>
            </a:r>
            <a:r>
              <a:rPr lang="en-US" sz="2199" dirty="0" err="1">
                <a:solidFill>
                  <a:srgbClr val="000000"/>
                </a:solidFill>
                <a:latin typeface="Poppins"/>
              </a:rPr>
              <a:t>Департамента</a:t>
            </a:r>
            <a:r>
              <a:rPr lang="en-US" sz="2199" dirty="0">
                <a:solidFill>
                  <a:srgbClr val="000000"/>
                </a:solidFill>
                <a:latin typeface="Poppins"/>
              </a:rPr>
              <a:t> </a:t>
            </a:r>
            <a:r>
              <a:rPr lang="en-US" sz="2199" dirty="0" err="1">
                <a:solidFill>
                  <a:srgbClr val="000000"/>
                </a:solidFill>
                <a:latin typeface="Poppins"/>
              </a:rPr>
              <a:t>государственной</a:t>
            </a:r>
            <a:r>
              <a:rPr lang="en-US" sz="2199" dirty="0">
                <a:solidFill>
                  <a:srgbClr val="000000"/>
                </a:solidFill>
                <a:latin typeface="Poppins"/>
              </a:rPr>
              <a:t> </a:t>
            </a:r>
            <a:r>
              <a:rPr lang="en-US" sz="2199" dirty="0" err="1">
                <a:solidFill>
                  <a:srgbClr val="000000"/>
                </a:solidFill>
                <a:latin typeface="Poppins"/>
              </a:rPr>
              <a:t>инспекции</a:t>
            </a:r>
            <a:r>
              <a:rPr lang="en-US" sz="2199" dirty="0">
                <a:solidFill>
                  <a:srgbClr val="000000"/>
                </a:solidFill>
                <a:latin typeface="Poppins"/>
              </a:rPr>
              <a:t> </a:t>
            </a:r>
            <a:r>
              <a:rPr lang="en-US" sz="2199" dirty="0" err="1">
                <a:solidFill>
                  <a:srgbClr val="000000"/>
                </a:solidFill>
                <a:latin typeface="Poppins"/>
              </a:rPr>
              <a:t>труда</a:t>
            </a:r>
            <a:r>
              <a:rPr lang="en-US" sz="2199" dirty="0">
                <a:solidFill>
                  <a:srgbClr val="000000"/>
                </a:solidFill>
                <a:latin typeface="Poppins"/>
              </a:rPr>
              <a:t> </a:t>
            </a:r>
            <a:r>
              <a:rPr lang="en-US" sz="2199" dirty="0" err="1">
                <a:solidFill>
                  <a:srgbClr val="000000"/>
                </a:solidFill>
                <a:latin typeface="Poppins"/>
              </a:rPr>
              <a:t>Министерства</a:t>
            </a:r>
            <a:r>
              <a:rPr lang="en-US" sz="2199" dirty="0">
                <a:solidFill>
                  <a:srgbClr val="000000"/>
                </a:solidFill>
                <a:latin typeface="Poppins"/>
              </a:rPr>
              <a:t> </a:t>
            </a:r>
            <a:r>
              <a:rPr lang="en-US" sz="2199" dirty="0" err="1">
                <a:solidFill>
                  <a:srgbClr val="000000"/>
                </a:solidFill>
                <a:latin typeface="Poppins"/>
              </a:rPr>
              <a:t>труда</a:t>
            </a:r>
            <a:r>
              <a:rPr lang="en-US" sz="2199" dirty="0">
                <a:solidFill>
                  <a:srgbClr val="000000"/>
                </a:solidFill>
                <a:latin typeface="Poppins"/>
              </a:rPr>
              <a:t> и </a:t>
            </a:r>
            <a:r>
              <a:rPr lang="en-US" sz="2199" dirty="0" err="1">
                <a:solidFill>
                  <a:srgbClr val="000000"/>
                </a:solidFill>
                <a:latin typeface="Poppins"/>
              </a:rPr>
              <a:t>социальной</a:t>
            </a:r>
            <a:r>
              <a:rPr lang="en-US" sz="2199" dirty="0">
                <a:solidFill>
                  <a:srgbClr val="000000"/>
                </a:solidFill>
                <a:latin typeface="Poppins"/>
              </a:rPr>
              <a:t> </a:t>
            </a:r>
            <a:r>
              <a:rPr lang="en-US" sz="2199" dirty="0" err="1">
                <a:solidFill>
                  <a:srgbClr val="000000"/>
                </a:solidFill>
                <a:latin typeface="Poppins"/>
              </a:rPr>
              <a:t>защиты</a:t>
            </a:r>
            <a:r>
              <a:rPr lang="en-US" sz="2199" dirty="0">
                <a:solidFill>
                  <a:srgbClr val="000000"/>
                </a:solidFill>
                <a:latin typeface="Poppins"/>
              </a:rPr>
              <a:t> </a:t>
            </a:r>
            <a:r>
              <a:rPr lang="en-US" sz="2199" dirty="0" err="1">
                <a:solidFill>
                  <a:srgbClr val="000000"/>
                </a:solidFill>
                <a:latin typeface="Poppins"/>
              </a:rPr>
              <a:t>Республики</a:t>
            </a:r>
            <a:r>
              <a:rPr lang="en-US" sz="2199" dirty="0">
                <a:solidFill>
                  <a:srgbClr val="000000"/>
                </a:solidFill>
                <a:latin typeface="Poppins"/>
              </a:rPr>
              <a:t> </a:t>
            </a:r>
            <a:r>
              <a:rPr lang="en-US" sz="2199" dirty="0" err="1">
                <a:solidFill>
                  <a:srgbClr val="000000"/>
                </a:solidFill>
                <a:latin typeface="Poppins"/>
              </a:rPr>
              <a:t>Беларусь</a:t>
            </a:r>
            <a:endParaRPr lang="en-US" sz="2199" dirty="0">
              <a:solidFill>
                <a:srgbClr val="000000"/>
              </a:solidFill>
              <a:latin typeface="Poppins"/>
            </a:endParaRPr>
          </a:p>
          <a:p>
            <a:pPr algn="ctr">
              <a:lnSpc>
                <a:spcPts val="2859"/>
              </a:lnSpc>
            </a:pPr>
            <a:endParaRPr lang="en-US" sz="2199" dirty="0">
              <a:solidFill>
                <a:srgbClr val="000000"/>
              </a:solidFill>
              <a:latin typeface="Poppins"/>
            </a:endParaRPr>
          </a:p>
        </p:txBody>
      </p:sp>
      <p:sp>
        <p:nvSpPr>
          <p:cNvPr id="18" name="TextBox 18"/>
          <p:cNvSpPr txBox="1"/>
          <p:nvPr/>
        </p:nvSpPr>
        <p:spPr>
          <a:xfrm>
            <a:off x="9266167" y="5949847"/>
            <a:ext cx="6955252" cy="538609"/>
          </a:xfrm>
          <a:prstGeom prst="rect">
            <a:avLst/>
          </a:prstGeom>
        </p:spPr>
        <p:txBody>
          <a:bodyPr lIns="0" tIns="0" rIns="0" bIns="0" rtlCol="0" anchor="t">
            <a:spAutoFit/>
          </a:bodyPr>
          <a:lstStyle/>
          <a:p>
            <a:pPr algn="ctr">
              <a:lnSpc>
                <a:spcPts val="4180"/>
              </a:lnSpc>
            </a:pPr>
            <a:r>
              <a:rPr lang="en-US" sz="3699" b="1" spc="-110" dirty="0" err="1">
                <a:ln>
                  <a:solidFill>
                    <a:sysClr val="windowText" lastClr="000000"/>
                  </a:solidFill>
                </a:ln>
                <a:solidFill>
                  <a:srgbClr val="F8AA15"/>
                </a:solidFill>
                <a:latin typeface="Poppins Bold"/>
              </a:rPr>
              <a:t>Рапинчук</a:t>
            </a:r>
            <a:r>
              <a:rPr lang="en-US" sz="3699" b="1" spc="-110" dirty="0">
                <a:ln>
                  <a:solidFill>
                    <a:sysClr val="windowText" lastClr="000000"/>
                  </a:solidFill>
                </a:ln>
                <a:solidFill>
                  <a:srgbClr val="F8AA15"/>
                </a:solidFill>
                <a:latin typeface="Poppins Bold"/>
              </a:rPr>
              <a:t> </a:t>
            </a:r>
            <a:r>
              <a:rPr lang="en-US" sz="3699" b="1" spc="-110" dirty="0" err="1">
                <a:ln>
                  <a:solidFill>
                    <a:sysClr val="windowText" lastClr="000000"/>
                  </a:solidFill>
                </a:ln>
                <a:solidFill>
                  <a:srgbClr val="F8AA15"/>
                </a:solidFill>
                <a:latin typeface="Poppins Bold"/>
              </a:rPr>
              <a:t>Игорь</a:t>
            </a:r>
            <a:r>
              <a:rPr lang="en-US" sz="3699" b="1" spc="-110" dirty="0">
                <a:ln>
                  <a:solidFill>
                    <a:sysClr val="windowText" lastClr="000000"/>
                  </a:solidFill>
                </a:ln>
                <a:solidFill>
                  <a:srgbClr val="F8AA15"/>
                </a:solidFill>
                <a:latin typeface="Poppins Bold"/>
              </a:rPr>
              <a:t> </a:t>
            </a:r>
            <a:r>
              <a:rPr lang="en-US" sz="3699" b="1" spc="-110" dirty="0" err="1">
                <a:ln>
                  <a:solidFill>
                    <a:sysClr val="windowText" lastClr="000000"/>
                  </a:solidFill>
                </a:ln>
                <a:solidFill>
                  <a:srgbClr val="F8AA15"/>
                </a:solidFill>
                <a:latin typeface="Poppins Bold"/>
              </a:rPr>
              <a:t>Николаевич</a:t>
            </a:r>
            <a:endParaRPr lang="en-US" sz="3699" b="1" spc="-110" dirty="0">
              <a:ln>
                <a:solidFill>
                  <a:sysClr val="windowText" lastClr="000000"/>
                </a:solidFill>
              </a:ln>
              <a:solidFill>
                <a:srgbClr val="F8AA15"/>
              </a:solidFill>
              <a:latin typeface="Poppins Bold"/>
            </a:endParaRPr>
          </a:p>
        </p:txBody>
      </p:sp>
      <p:sp>
        <p:nvSpPr>
          <p:cNvPr id="19" name="Freeform 19"/>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9"/>
            <a:stretch>
              <a:fillRect/>
            </a:stretch>
          </a:blipFill>
        </p:spPr>
      </p:sp>
      <p:sp>
        <p:nvSpPr>
          <p:cNvPr id="20" name="TextBox 20"/>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4721612">
            <a:off x="3638115" y="1896865"/>
            <a:ext cx="14314219" cy="4992084"/>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9953601" y="5"/>
            <a:ext cx="8713725" cy="10289235"/>
            <a:chOff x="0" y="0"/>
            <a:chExt cx="21042033" cy="24846598"/>
          </a:xfrm>
        </p:grpSpPr>
        <p:sp>
          <p:nvSpPr>
            <p:cNvPr id="5" name="Freeform 5"/>
            <p:cNvSpPr/>
            <p:nvPr/>
          </p:nvSpPr>
          <p:spPr>
            <a:xfrm>
              <a:off x="-658495" y="0"/>
              <a:ext cx="21700490" cy="2484666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6"/>
              <a:stretch>
                <a:fillRect l="-56323" r="-56323"/>
              </a:stretch>
            </a:blipFill>
          </p:spPr>
        </p:sp>
      </p:grpSp>
      <p:sp>
        <p:nvSpPr>
          <p:cNvPr id="6" name="Freeform 6"/>
          <p:cNvSpPr/>
          <p:nvPr/>
        </p:nvSpPr>
        <p:spPr>
          <a:xfrm rot="-2967198" flipH="1">
            <a:off x="12833343" y="6024265"/>
            <a:ext cx="10909314" cy="3709167"/>
          </a:xfrm>
          <a:custGeom>
            <a:avLst/>
            <a:gdLst/>
            <a:ahLst/>
            <a:cxnLst/>
            <a:rect l="l" t="t" r="r" b="b"/>
            <a:pathLst>
              <a:path w="10909314" h="3709167">
                <a:moveTo>
                  <a:pt x="10909314" y="0"/>
                </a:moveTo>
                <a:lnTo>
                  <a:pt x="0" y="0"/>
                </a:lnTo>
                <a:lnTo>
                  <a:pt x="0" y="3709167"/>
                </a:lnTo>
                <a:lnTo>
                  <a:pt x="10909314" y="3709167"/>
                </a:lnTo>
                <a:lnTo>
                  <a:pt x="10909314" y="0"/>
                </a:lnTo>
                <a:close/>
              </a:path>
            </a:pathLst>
          </a:custGeom>
          <a:blipFill>
            <a:blip r:embed="rId7">
              <a:alphaModFix amt="77000"/>
              <a:extLst>
                <a:ext uri="{96DAC541-7B7A-43D3-8B79-37D633B846F1}">
                  <asvg:svgBlip xmlns="" xmlns:asvg="http://schemas.microsoft.com/office/drawing/2016/SVG/main" r:embed="rId8"/>
                </a:ext>
              </a:extLst>
            </a:blip>
            <a:stretch>
              <a:fillRect/>
            </a:stretch>
          </a:blipFill>
        </p:spPr>
      </p:sp>
      <p:grpSp>
        <p:nvGrpSpPr>
          <p:cNvPr id="7" name="Group 7"/>
          <p:cNvGrpSpPr/>
          <p:nvPr/>
        </p:nvGrpSpPr>
        <p:grpSpPr>
          <a:xfrm>
            <a:off x="10165433" y="946396"/>
            <a:ext cx="857867" cy="85786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A15"/>
            </a:solidFill>
          </p:spPr>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0" name="Group 10"/>
          <p:cNvGrpSpPr/>
          <p:nvPr/>
        </p:nvGrpSpPr>
        <p:grpSpPr>
          <a:xfrm>
            <a:off x="9651318" y="2226096"/>
            <a:ext cx="604566" cy="6045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1317"/>
            </a:solidFill>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3" name="Group 13"/>
          <p:cNvGrpSpPr/>
          <p:nvPr/>
        </p:nvGrpSpPr>
        <p:grpSpPr>
          <a:xfrm>
            <a:off x="10476408" y="681913"/>
            <a:ext cx="637633" cy="63763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C1317"/>
              </a:solidFill>
              <a:prstDash val="solid"/>
              <a:miter/>
            </a:ln>
          </p:spPr>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6" name="Freeform 16"/>
          <p:cNvSpPr/>
          <p:nvPr/>
        </p:nvSpPr>
        <p:spPr>
          <a:xfrm>
            <a:off x="871906" y="5953628"/>
            <a:ext cx="1208681" cy="750893"/>
          </a:xfrm>
          <a:custGeom>
            <a:avLst/>
            <a:gdLst/>
            <a:ahLst/>
            <a:cxnLst/>
            <a:rect l="l" t="t" r="r" b="b"/>
            <a:pathLst>
              <a:path w="1208681" h="750893">
                <a:moveTo>
                  <a:pt x="0" y="0"/>
                </a:moveTo>
                <a:lnTo>
                  <a:pt x="1208681" y="0"/>
                </a:lnTo>
                <a:lnTo>
                  <a:pt x="1208681" y="750893"/>
                </a:lnTo>
                <a:lnTo>
                  <a:pt x="0" y="75089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7" name="Freeform 17"/>
          <p:cNvSpPr/>
          <p:nvPr/>
        </p:nvSpPr>
        <p:spPr>
          <a:xfrm>
            <a:off x="899384" y="7047421"/>
            <a:ext cx="1153726" cy="866343"/>
          </a:xfrm>
          <a:custGeom>
            <a:avLst/>
            <a:gdLst/>
            <a:ahLst/>
            <a:cxnLst/>
            <a:rect l="l" t="t" r="r" b="b"/>
            <a:pathLst>
              <a:path w="1153726" h="866343">
                <a:moveTo>
                  <a:pt x="0" y="0"/>
                </a:moveTo>
                <a:lnTo>
                  <a:pt x="1153726" y="0"/>
                </a:lnTo>
                <a:lnTo>
                  <a:pt x="1153726" y="866343"/>
                </a:lnTo>
                <a:lnTo>
                  <a:pt x="0" y="86634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8" name="TextBox 18"/>
          <p:cNvSpPr txBox="1"/>
          <p:nvPr/>
        </p:nvSpPr>
        <p:spPr>
          <a:xfrm>
            <a:off x="871906" y="1468187"/>
            <a:ext cx="7538244" cy="2277385"/>
          </a:xfrm>
          <a:prstGeom prst="rect">
            <a:avLst/>
          </a:prstGeom>
        </p:spPr>
        <p:txBody>
          <a:bodyPr lIns="0" tIns="0" rIns="0" bIns="0" rtlCol="0" anchor="t">
            <a:spAutoFit/>
          </a:bodyPr>
          <a:lstStyle/>
          <a:p>
            <a:pPr>
              <a:lnSpc>
                <a:spcPts val="8686"/>
              </a:lnSpc>
            </a:pPr>
            <a:r>
              <a:rPr lang="en-US" sz="7619" b="1" dirty="0">
                <a:ln>
                  <a:solidFill>
                    <a:sysClr val="windowText" lastClr="000000"/>
                  </a:solidFill>
                </a:ln>
                <a:solidFill>
                  <a:srgbClr val="F8AA15"/>
                </a:solidFill>
                <a:latin typeface="Poppins Bold"/>
              </a:rPr>
              <a:t>СПАСИБО ЗА </a:t>
            </a:r>
            <a:r>
              <a:rPr lang="en-US" sz="7619" b="1" dirty="0" smtClean="0">
                <a:ln>
                  <a:solidFill>
                    <a:sysClr val="windowText" lastClr="000000"/>
                  </a:solidFill>
                </a:ln>
                <a:solidFill>
                  <a:srgbClr val="F8AA15"/>
                </a:solidFill>
                <a:latin typeface="Poppins Bold"/>
              </a:rPr>
              <a:t>ВНИМАНИЕ!</a:t>
            </a:r>
            <a:endParaRPr lang="en-US" sz="7619" b="1" dirty="0">
              <a:ln>
                <a:solidFill>
                  <a:sysClr val="windowText" lastClr="000000"/>
                </a:solidFill>
              </a:ln>
              <a:solidFill>
                <a:srgbClr val="F8AA15"/>
              </a:solidFill>
              <a:latin typeface="Poppins Bold"/>
            </a:endParaRPr>
          </a:p>
        </p:txBody>
      </p:sp>
      <p:sp>
        <p:nvSpPr>
          <p:cNvPr id="19" name="TextBox 19"/>
          <p:cNvSpPr txBox="1"/>
          <p:nvPr/>
        </p:nvSpPr>
        <p:spPr>
          <a:xfrm>
            <a:off x="849981" y="4383382"/>
            <a:ext cx="8251027" cy="1463600"/>
          </a:xfrm>
          <a:prstGeom prst="rect">
            <a:avLst/>
          </a:prstGeom>
        </p:spPr>
        <p:txBody>
          <a:bodyPr lIns="0" tIns="0" rIns="0" bIns="0" rtlCol="0" anchor="t">
            <a:spAutoFit/>
          </a:bodyPr>
          <a:lstStyle/>
          <a:p>
            <a:pPr>
              <a:lnSpc>
                <a:spcPts val="3788"/>
              </a:lnSpc>
            </a:pPr>
            <a:r>
              <a:rPr lang="en-US" sz="3323" dirty="0" err="1">
                <a:solidFill>
                  <a:srgbClr val="000000"/>
                </a:solidFill>
                <a:latin typeface="Poppins"/>
              </a:rPr>
              <a:t>Главный</a:t>
            </a:r>
            <a:r>
              <a:rPr lang="en-US" sz="3323" dirty="0">
                <a:solidFill>
                  <a:srgbClr val="000000"/>
                </a:solidFill>
                <a:latin typeface="Poppins"/>
              </a:rPr>
              <a:t> </a:t>
            </a:r>
            <a:r>
              <a:rPr lang="en-US" sz="3323" dirty="0" err="1">
                <a:solidFill>
                  <a:srgbClr val="000000"/>
                </a:solidFill>
                <a:latin typeface="Poppins"/>
              </a:rPr>
              <a:t>технический</a:t>
            </a:r>
            <a:r>
              <a:rPr lang="en-US" sz="3323" dirty="0">
                <a:solidFill>
                  <a:srgbClr val="000000"/>
                </a:solidFill>
                <a:latin typeface="Poppins"/>
              </a:rPr>
              <a:t> </a:t>
            </a:r>
          </a:p>
          <a:p>
            <a:pPr>
              <a:lnSpc>
                <a:spcPts val="3788"/>
              </a:lnSpc>
            </a:pPr>
            <a:r>
              <a:rPr lang="en-US" sz="3323" dirty="0" err="1">
                <a:solidFill>
                  <a:srgbClr val="000000"/>
                </a:solidFill>
                <a:latin typeface="Poppins"/>
              </a:rPr>
              <a:t>инспектор</a:t>
            </a:r>
            <a:r>
              <a:rPr lang="en-US" sz="3323" dirty="0">
                <a:solidFill>
                  <a:srgbClr val="000000"/>
                </a:solidFill>
                <a:latin typeface="Poppins"/>
              </a:rPr>
              <a:t> </a:t>
            </a:r>
            <a:r>
              <a:rPr lang="en-US" sz="3323" dirty="0" err="1">
                <a:solidFill>
                  <a:srgbClr val="000000"/>
                </a:solidFill>
                <a:latin typeface="Poppins"/>
              </a:rPr>
              <a:t>труда</a:t>
            </a:r>
            <a:r>
              <a:rPr lang="en-US" sz="3323" dirty="0">
                <a:solidFill>
                  <a:srgbClr val="000000"/>
                </a:solidFill>
                <a:latin typeface="Poppins"/>
              </a:rPr>
              <a:t> </a:t>
            </a:r>
            <a:r>
              <a:rPr lang="en-US" sz="3323" b="1" dirty="0" err="1">
                <a:solidFill>
                  <a:srgbClr val="000000"/>
                </a:solidFill>
                <a:latin typeface="Poppins Bold"/>
              </a:rPr>
              <a:t>Мартынова</a:t>
            </a:r>
            <a:r>
              <a:rPr lang="en-US" sz="3323" b="1" dirty="0">
                <a:solidFill>
                  <a:srgbClr val="000000"/>
                </a:solidFill>
                <a:latin typeface="Poppins Bold"/>
              </a:rPr>
              <a:t> Л.Г.</a:t>
            </a:r>
            <a:r>
              <a:rPr lang="en-US" sz="3323" b="1" dirty="0">
                <a:solidFill>
                  <a:srgbClr val="000000"/>
                </a:solidFill>
                <a:latin typeface="Poppins"/>
              </a:rPr>
              <a:t> </a:t>
            </a:r>
          </a:p>
          <a:p>
            <a:pPr>
              <a:lnSpc>
                <a:spcPts val="3788"/>
              </a:lnSpc>
            </a:pPr>
            <a:endParaRPr lang="en-US" sz="3323" dirty="0">
              <a:solidFill>
                <a:srgbClr val="000000"/>
              </a:solidFill>
              <a:latin typeface="Poppins"/>
            </a:endParaRPr>
          </a:p>
        </p:txBody>
      </p:sp>
      <p:sp>
        <p:nvSpPr>
          <p:cNvPr id="20" name="TextBox 20"/>
          <p:cNvSpPr txBox="1"/>
          <p:nvPr/>
        </p:nvSpPr>
        <p:spPr>
          <a:xfrm>
            <a:off x="2343339" y="6068762"/>
            <a:ext cx="4601087" cy="511100"/>
          </a:xfrm>
          <a:prstGeom prst="rect">
            <a:avLst/>
          </a:prstGeom>
        </p:spPr>
        <p:txBody>
          <a:bodyPr lIns="0" tIns="0" rIns="0" bIns="0" rtlCol="0" anchor="t">
            <a:spAutoFit/>
          </a:bodyPr>
          <a:lstStyle/>
          <a:p>
            <a:pPr>
              <a:lnSpc>
                <a:spcPts val="3788"/>
              </a:lnSpc>
            </a:pPr>
            <a:r>
              <a:rPr lang="en-US" sz="3323">
                <a:solidFill>
                  <a:srgbClr val="000000"/>
                </a:solidFill>
                <a:latin typeface="Poppins"/>
              </a:rPr>
              <a:t>80152 624212 </a:t>
            </a:r>
          </a:p>
        </p:txBody>
      </p:sp>
      <p:sp>
        <p:nvSpPr>
          <p:cNvPr id="21" name="TextBox 21"/>
          <p:cNvSpPr txBox="1"/>
          <p:nvPr/>
        </p:nvSpPr>
        <p:spPr>
          <a:xfrm>
            <a:off x="2298423" y="7220280"/>
            <a:ext cx="5354143" cy="511100"/>
          </a:xfrm>
          <a:prstGeom prst="rect">
            <a:avLst/>
          </a:prstGeom>
        </p:spPr>
        <p:txBody>
          <a:bodyPr lIns="0" tIns="0" rIns="0" bIns="0" rtlCol="0" anchor="t">
            <a:spAutoFit/>
          </a:bodyPr>
          <a:lstStyle/>
          <a:p>
            <a:pPr>
              <a:lnSpc>
                <a:spcPts val="3788"/>
              </a:lnSpc>
            </a:pPr>
            <a:r>
              <a:rPr lang="en-US" sz="3323">
                <a:solidFill>
                  <a:srgbClr val="000000"/>
                </a:solidFill>
                <a:latin typeface="Poppins"/>
              </a:rPr>
              <a:t>вторник, среда, четверг</a:t>
            </a:r>
          </a:p>
        </p:txBody>
      </p:sp>
      <p:sp>
        <p:nvSpPr>
          <p:cNvPr id="22" name="Freeform 22"/>
          <p:cNvSpPr/>
          <p:nvPr/>
        </p:nvSpPr>
        <p:spPr>
          <a:xfrm>
            <a:off x="543406" y="8955868"/>
            <a:ext cx="1064058" cy="1052628"/>
          </a:xfrm>
          <a:custGeom>
            <a:avLst/>
            <a:gdLst/>
            <a:ahLst/>
            <a:cxnLst/>
            <a:rect l="l" t="t" r="r" b="b"/>
            <a:pathLst>
              <a:path w="1064058" h="1052628">
                <a:moveTo>
                  <a:pt x="0" y="0"/>
                </a:moveTo>
                <a:lnTo>
                  <a:pt x="1064058" y="0"/>
                </a:lnTo>
                <a:lnTo>
                  <a:pt x="1064058" y="1052627"/>
                </a:lnTo>
                <a:lnTo>
                  <a:pt x="0" y="1052627"/>
                </a:lnTo>
                <a:lnTo>
                  <a:pt x="0" y="0"/>
                </a:lnTo>
                <a:close/>
              </a:path>
            </a:pathLst>
          </a:custGeom>
          <a:blipFill>
            <a:blip r:embed="rId13"/>
            <a:stretch>
              <a:fillRect/>
            </a:stretch>
          </a:blipFill>
        </p:spPr>
      </p:sp>
      <p:sp>
        <p:nvSpPr>
          <p:cNvPr id="23" name="TextBox 23"/>
          <p:cNvSpPr txBox="1"/>
          <p:nvPr/>
        </p:nvSpPr>
        <p:spPr>
          <a:xfrm>
            <a:off x="1754617" y="9331620"/>
            <a:ext cx="3261584"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6078727" flipV="1">
            <a:off x="-1236225" y="1896865"/>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5940775" y="946396"/>
            <a:ext cx="857867" cy="85786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A15"/>
            </a:solidFill>
          </p:spPr>
        </p:sp>
        <p:sp>
          <p:nvSpPr>
            <p:cNvPr id="6" name="TextBox 6"/>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7" name="Group 7"/>
          <p:cNvGrpSpPr/>
          <p:nvPr/>
        </p:nvGrpSpPr>
        <p:grpSpPr>
          <a:xfrm>
            <a:off x="6592862" y="2226096"/>
            <a:ext cx="604566" cy="60456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1317"/>
            </a:solidFill>
          </p:spPr>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0" name="Group 10"/>
          <p:cNvGrpSpPr/>
          <p:nvPr/>
        </p:nvGrpSpPr>
        <p:grpSpPr>
          <a:xfrm>
            <a:off x="5825201" y="681913"/>
            <a:ext cx="637633" cy="63763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C1317"/>
              </a:solidFill>
              <a:prstDash val="solid"/>
              <a:miter/>
            </a:ln>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3" name="Group 13"/>
          <p:cNvGrpSpPr/>
          <p:nvPr/>
        </p:nvGrpSpPr>
        <p:grpSpPr>
          <a:xfrm>
            <a:off x="-2406613" y="0"/>
            <a:ext cx="8713725" cy="10289235"/>
            <a:chOff x="0" y="0"/>
            <a:chExt cx="21042033" cy="24846598"/>
          </a:xfrm>
        </p:grpSpPr>
        <p:sp>
          <p:nvSpPr>
            <p:cNvPr id="14" name="Freeform 14"/>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065103"/>
                  </a:lnTo>
                  <a:cubicBezTo>
                    <a:pt x="21035772" y="22316314"/>
                    <a:pt x="20592162" y="17791939"/>
                    <a:pt x="16774033" y="12121389"/>
                  </a:cubicBezTo>
                  <a:cubicBezTo>
                    <a:pt x="11671681" y="4543806"/>
                    <a:pt x="12586843" y="0"/>
                    <a:pt x="12586843" y="0"/>
                  </a:cubicBezTo>
                  <a:close/>
                </a:path>
              </a:pathLst>
            </a:custGeom>
            <a:blipFill>
              <a:blip r:embed="rId6"/>
              <a:stretch>
                <a:fillRect l="-56323" r="-56323"/>
              </a:stretch>
            </a:blipFill>
          </p:spPr>
        </p:sp>
      </p:grpSp>
      <p:sp>
        <p:nvSpPr>
          <p:cNvPr id="15" name="Freeform 15"/>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7">
              <a:alphaModFix amt="77000"/>
              <a:extLst>
                <a:ext uri="{96DAC541-7B7A-43D3-8B79-37D633B846F1}">
                  <asvg:svgBlip xmlns="" xmlns:asvg="http://schemas.microsoft.com/office/drawing/2016/SVG/main" r:embed="rId8"/>
                </a:ext>
              </a:extLst>
            </a:blip>
            <a:stretch>
              <a:fillRect/>
            </a:stretch>
          </a:blipFill>
        </p:spPr>
      </p:sp>
      <p:sp>
        <p:nvSpPr>
          <p:cNvPr id="16" name="TextBox 16"/>
          <p:cNvSpPr txBox="1"/>
          <p:nvPr/>
        </p:nvSpPr>
        <p:spPr>
          <a:xfrm>
            <a:off x="8659516" y="2000911"/>
            <a:ext cx="8363827" cy="1876394"/>
          </a:xfrm>
          <a:prstGeom prst="rect">
            <a:avLst/>
          </a:prstGeom>
        </p:spPr>
        <p:txBody>
          <a:bodyPr lIns="0" tIns="0" rIns="0" bIns="0" rtlCol="0" anchor="t">
            <a:spAutoFit/>
          </a:bodyPr>
          <a:lstStyle/>
          <a:p>
            <a:pPr algn="ctr">
              <a:lnSpc>
                <a:spcPts val="4878"/>
              </a:lnSpc>
            </a:pPr>
            <a:r>
              <a:rPr lang="en-US" sz="3752" b="1" dirty="0" err="1">
                <a:solidFill>
                  <a:srgbClr val="000000"/>
                </a:solidFill>
                <a:latin typeface="Poppins Bold"/>
              </a:rPr>
              <a:t>Общественный</a:t>
            </a:r>
            <a:r>
              <a:rPr lang="en-US" sz="3752" b="1" dirty="0">
                <a:solidFill>
                  <a:srgbClr val="000000"/>
                </a:solidFill>
                <a:latin typeface="Poppins Bold"/>
              </a:rPr>
              <a:t> </a:t>
            </a:r>
            <a:r>
              <a:rPr lang="en-US" sz="3752" b="1" dirty="0" err="1">
                <a:solidFill>
                  <a:srgbClr val="000000"/>
                </a:solidFill>
                <a:latin typeface="Poppins Bold"/>
              </a:rPr>
              <a:t>контроль</a:t>
            </a:r>
            <a:r>
              <a:rPr lang="en-US" sz="3752" b="1" dirty="0">
                <a:solidFill>
                  <a:srgbClr val="000000"/>
                </a:solidFill>
                <a:latin typeface="Poppins Bold"/>
              </a:rPr>
              <a:t> </a:t>
            </a:r>
            <a:r>
              <a:rPr lang="en-US" sz="3752" b="1" dirty="0" err="1">
                <a:solidFill>
                  <a:srgbClr val="000000"/>
                </a:solidFill>
                <a:latin typeface="Poppins Bold"/>
              </a:rPr>
              <a:t>за</a:t>
            </a:r>
            <a:r>
              <a:rPr lang="en-US" sz="3752" b="1" dirty="0">
                <a:solidFill>
                  <a:srgbClr val="000000"/>
                </a:solidFill>
                <a:latin typeface="Poppins Bold"/>
              </a:rPr>
              <a:t> </a:t>
            </a:r>
            <a:r>
              <a:rPr lang="en-US" sz="3752" b="1" dirty="0" err="1">
                <a:solidFill>
                  <a:srgbClr val="000000"/>
                </a:solidFill>
                <a:latin typeface="Poppins Bold"/>
              </a:rPr>
              <a:t>соблюдением</a:t>
            </a:r>
            <a:r>
              <a:rPr lang="en-US" sz="3752" b="1" dirty="0">
                <a:solidFill>
                  <a:srgbClr val="000000"/>
                </a:solidFill>
                <a:latin typeface="Poppins Bold"/>
              </a:rPr>
              <a:t> </a:t>
            </a:r>
            <a:r>
              <a:rPr lang="en-US" sz="3752" b="1" dirty="0" err="1">
                <a:solidFill>
                  <a:srgbClr val="000000"/>
                </a:solidFill>
                <a:latin typeface="Poppins Bold"/>
              </a:rPr>
              <a:t>законодательства</a:t>
            </a:r>
            <a:r>
              <a:rPr lang="en-US" sz="3752" b="1" dirty="0">
                <a:solidFill>
                  <a:srgbClr val="000000"/>
                </a:solidFill>
                <a:latin typeface="Poppins Bold"/>
              </a:rPr>
              <a:t> </a:t>
            </a:r>
            <a:r>
              <a:rPr lang="en-US" sz="3752" b="1" dirty="0" err="1">
                <a:solidFill>
                  <a:srgbClr val="000000"/>
                </a:solidFill>
                <a:latin typeface="Poppins Bold"/>
              </a:rPr>
              <a:t>об</a:t>
            </a:r>
            <a:r>
              <a:rPr lang="en-US" sz="3752" b="1" dirty="0">
                <a:solidFill>
                  <a:srgbClr val="000000"/>
                </a:solidFill>
                <a:latin typeface="Poppins Bold"/>
              </a:rPr>
              <a:t> </a:t>
            </a:r>
            <a:r>
              <a:rPr lang="en-US" sz="3752" b="1" dirty="0" err="1">
                <a:solidFill>
                  <a:srgbClr val="000000"/>
                </a:solidFill>
                <a:latin typeface="Poppins Bold"/>
              </a:rPr>
              <a:t>охране</a:t>
            </a:r>
            <a:r>
              <a:rPr lang="en-US" sz="3752" b="1" dirty="0">
                <a:solidFill>
                  <a:srgbClr val="000000"/>
                </a:solidFill>
                <a:latin typeface="Poppins Bold"/>
              </a:rPr>
              <a:t> </a:t>
            </a:r>
          </a:p>
        </p:txBody>
      </p:sp>
      <p:sp>
        <p:nvSpPr>
          <p:cNvPr id="17" name="TextBox 17"/>
          <p:cNvSpPr txBox="1"/>
          <p:nvPr/>
        </p:nvSpPr>
        <p:spPr>
          <a:xfrm>
            <a:off x="9215923" y="6909320"/>
            <a:ext cx="7251013" cy="1244600"/>
          </a:xfrm>
          <a:prstGeom prst="rect">
            <a:avLst/>
          </a:prstGeom>
        </p:spPr>
        <p:txBody>
          <a:bodyPr lIns="0" tIns="0" rIns="0" bIns="0" rtlCol="0" anchor="t">
            <a:spAutoFit/>
          </a:bodyPr>
          <a:lstStyle/>
          <a:p>
            <a:pPr algn="ctr">
              <a:lnSpc>
                <a:spcPts val="3249"/>
              </a:lnSpc>
            </a:pPr>
            <a:r>
              <a:rPr lang="en-US" sz="2499">
                <a:solidFill>
                  <a:srgbClr val="000000"/>
                </a:solidFill>
                <a:latin typeface="Poppins"/>
              </a:rPr>
              <a:t>Главный технический инспектор труда Гродненского областного объединения профсоюзов </a:t>
            </a:r>
          </a:p>
        </p:txBody>
      </p:sp>
      <p:sp>
        <p:nvSpPr>
          <p:cNvPr id="18" name="TextBox 18"/>
          <p:cNvSpPr txBox="1"/>
          <p:nvPr/>
        </p:nvSpPr>
        <p:spPr>
          <a:xfrm>
            <a:off x="8979810" y="5794535"/>
            <a:ext cx="7723238" cy="538609"/>
          </a:xfrm>
          <a:prstGeom prst="rect">
            <a:avLst/>
          </a:prstGeom>
        </p:spPr>
        <p:txBody>
          <a:bodyPr lIns="0" tIns="0" rIns="0" bIns="0" rtlCol="0" anchor="t">
            <a:spAutoFit/>
          </a:bodyPr>
          <a:lstStyle/>
          <a:p>
            <a:pPr algn="ctr">
              <a:lnSpc>
                <a:spcPts val="4180"/>
              </a:lnSpc>
            </a:pPr>
            <a:r>
              <a:rPr lang="en-US" sz="3699" b="1" spc="-110" dirty="0" err="1">
                <a:ln>
                  <a:solidFill>
                    <a:sysClr val="windowText" lastClr="000000"/>
                  </a:solidFill>
                </a:ln>
                <a:solidFill>
                  <a:srgbClr val="F8AA15"/>
                </a:solidFill>
                <a:latin typeface="Poppins Bold"/>
              </a:rPr>
              <a:t>Горовенко</a:t>
            </a:r>
            <a:r>
              <a:rPr lang="en-US" sz="3699" b="1" spc="-110" dirty="0">
                <a:ln>
                  <a:solidFill>
                    <a:sysClr val="windowText" lastClr="000000"/>
                  </a:solidFill>
                </a:ln>
                <a:solidFill>
                  <a:srgbClr val="F8AA15"/>
                </a:solidFill>
                <a:latin typeface="Poppins Bold"/>
              </a:rPr>
              <a:t> </a:t>
            </a:r>
            <a:r>
              <a:rPr lang="en-US" sz="3699" b="1" spc="-110" dirty="0" err="1">
                <a:ln>
                  <a:solidFill>
                    <a:sysClr val="windowText" lastClr="000000"/>
                  </a:solidFill>
                </a:ln>
                <a:solidFill>
                  <a:srgbClr val="F8AA15"/>
                </a:solidFill>
                <a:latin typeface="Poppins Bold"/>
              </a:rPr>
              <a:t>Дмитрий</a:t>
            </a:r>
            <a:r>
              <a:rPr lang="en-US" sz="3699" b="1" spc="-110" dirty="0">
                <a:ln>
                  <a:solidFill>
                    <a:sysClr val="windowText" lastClr="000000"/>
                  </a:solidFill>
                </a:ln>
                <a:solidFill>
                  <a:srgbClr val="F8AA15"/>
                </a:solidFill>
                <a:latin typeface="Poppins Bold"/>
              </a:rPr>
              <a:t> </a:t>
            </a:r>
            <a:r>
              <a:rPr lang="en-US" sz="3699" b="1" spc="-110" dirty="0" err="1">
                <a:ln>
                  <a:solidFill>
                    <a:sysClr val="windowText" lastClr="000000"/>
                  </a:solidFill>
                </a:ln>
                <a:solidFill>
                  <a:srgbClr val="F8AA15"/>
                </a:solidFill>
                <a:latin typeface="Poppins Bold"/>
              </a:rPr>
              <a:t>Павлович</a:t>
            </a:r>
            <a:endParaRPr lang="en-US" sz="3699" b="1" spc="-110" dirty="0">
              <a:ln>
                <a:solidFill>
                  <a:sysClr val="windowText" lastClr="000000"/>
                </a:solidFill>
              </a:ln>
              <a:solidFill>
                <a:srgbClr val="F8AA15"/>
              </a:solidFill>
              <a:latin typeface="Poppins Bold"/>
            </a:endParaRPr>
          </a:p>
        </p:txBody>
      </p:sp>
      <p:sp>
        <p:nvSpPr>
          <p:cNvPr id="19" name="Freeform 19"/>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9"/>
            <a:stretch>
              <a:fillRect/>
            </a:stretch>
          </a:blipFill>
        </p:spPr>
      </p:sp>
      <p:sp>
        <p:nvSpPr>
          <p:cNvPr id="20" name="TextBox 20"/>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6078727" flipV="1">
            <a:off x="-1236225" y="1896865"/>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5940775" y="946396"/>
            <a:ext cx="857867" cy="85786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A15"/>
            </a:solidFill>
          </p:spPr>
        </p:sp>
        <p:sp>
          <p:nvSpPr>
            <p:cNvPr id="6" name="TextBox 6"/>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7" name="Group 7"/>
          <p:cNvGrpSpPr/>
          <p:nvPr/>
        </p:nvGrpSpPr>
        <p:grpSpPr>
          <a:xfrm>
            <a:off x="6592862" y="2226096"/>
            <a:ext cx="604566" cy="60456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1317"/>
            </a:solidFill>
          </p:spPr>
        </p:sp>
        <p:sp>
          <p:nvSpPr>
            <p:cNvPr id="9" name="TextBox 9"/>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0" name="Group 10"/>
          <p:cNvGrpSpPr/>
          <p:nvPr/>
        </p:nvGrpSpPr>
        <p:grpSpPr>
          <a:xfrm>
            <a:off x="5825201" y="681913"/>
            <a:ext cx="637633" cy="63763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CC1317"/>
              </a:solidFill>
              <a:prstDash val="solid"/>
              <a:miter/>
            </a:ln>
          </p:spPr>
        </p:sp>
        <p:sp>
          <p:nvSpPr>
            <p:cNvPr id="12" name="TextBox 12"/>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3" name="Group 13"/>
          <p:cNvGrpSpPr/>
          <p:nvPr/>
        </p:nvGrpSpPr>
        <p:grpSpPr>
          <a:xfrm>
            <a:off x="-2406613" y="0"/>
            <a:ext cx="8713725" cy="10289235"/>
            <a:chOff x="0" y="0"/>
            <a:chExt cx="21042033" cy="24846598"/>
          </a:xfrm>
        </p:grpSpPr>
        <p:sp>
          <p:nvSpPr>
            <p:cNvPr id="14" name="Freeform 14"/>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065103"/>
                  </a:lnTo>
                  <a:cubicBezTo>
                    <a:pt x="21035772" y="22316314"/>
                    <a:pt x="20592162" y="17791939"/>
                    <a:pt x="16774033" y="12121389"/>
                  </a:cubicBezTo>
                  <a:cubicBezTo>
                    <a:pt x="11671681" y="4543806"/>
                    <a:pt x="12586843" y="0"/>
                    <a:pt x="12586843" y="0"/>
                  </a:cubicBezTo>
                  <a:close/>
                </a:path>
              </a:pathLst>
            </a:custGeom>
            <a:blipFill>
              <a:blip r:embed="rId6"/>
              <a:stretch>
                <a:fillRect l="-56323" r="-56323"/>
              </a:stretch>
            </a:blipFill>
          </p:spPr>
        </p:sp>
      </p:grpSp>
      <p:sp>
        <p:nvSpPr>
          <p:cNvPr id="15" name="Freeform 15"/>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7">
              <a:alphaModFix amt="77000"/>
              <a:extLst>
                <a:ext uri="{96DAC541-7B7A-43D3-8B79-37D633B846F1}">
                  <asvg:svgBlip xmlns="" xmlns:asvg="http://schemas.microsoft.com/office/drawing/2016/SVG/main" r:embed="rId8"/>
                </a:ext>
              </a:extLst>
            </a:blip>
            <a:stretch>
              <a:fillRect/>
            </a:stretch>
          </a:blipFill>
        </p:spPr>
      </p:sp>
      <p:sp>
        <p:nvSpPr>
          <p:cNvPr id="16" name="TextBox 16"/>
          <p:cNvSpPr txBox="1"/>
          <p:nvPr/>
        </p:nvSpPr>
        <p:spPr>
          <a:xfrm>
            <a:off x="8278109" y="2028856"/>
            <a:ext cx="9648912" cy="2486193"/>
          </a:xfrm>
          <a:prstGeom prst="rect">
            <a:avLst/>
          </a:prstGeom>
        </p:spPr>
        <p:txBody>
          <a:bodyPr lIns="0" tIns="0" rIns="0" bIns="0" rtlCol="0" anchor="t">
            <a:spAutoFit/>
          </a:bodyPr>
          <a:lstStyle/>
          <a:p>
            <a:pPr algn="ctr">
              <a:lnSpc>
                <a:spcPts val="4878"/>
              </a:lnSpc>
            </a:pPr>
            <a:r>
              <a:rPr lang="en-US" sz="3752" b="1" dirty="0" err="1">
                <a:solidFill>
                  <a:srgbClr val="000000"/>
                </a:solidFill>
                <a:latin typeface="Poppins Bold"/>
              </a:rPr>
              <a:t>Основные</a:t>
            </a:r>
            <a:r>
              <a:rPr lang="en-US" sz="3752" b="1" dirty="0">
                <a:solidFill>
                  <a:srgbClr val="000000"/>
                </a:solidFill>
                <a:latin typeface="Poppins Bold"/>
              </a:rPr>
              <a:t> </a:t>
            </a:r>
            <a:r>
              <a:rPr lang="en-US" sz="3752" b="1" dirty="0" err="1">
                <a:solidFill>
                  <a:srgbClr val="000000"/>
                </a:solidFill>
                <a:latin typeface="Poppins Bold"/>
              </a:rPr>
              <a:t>нарушения</a:t>
            </a:r>
            <a:r>
              <a:rPr lang="en-US" sz="3752" b="1" dirty="0">
                <a:solidFill>
                  <a:srgbClr val="000000"/>
                </a:solidFill>
                <a:latin typeface="Poppins Bold"/>
              </a:rPr>
              <a:t> </a:t>
            </a:r>
            <a:r>
              <a:rPr lang="en-US" sz="3752" b="1" dirty="0" err="1">
                <a:solidFill>
                  <a:srgbClr val="000000"/>
                </a:solidFill>
                <a:latin typeface="Poppins Bold"/>
              </a:rPr>
              <a:t>законодательства</a:t>
            </a:r>
            <a:r>
              <a:rPr lang="en-US" sz="3752" b="1" dirty="0">
                <a:solidFill>
                  <a:srgbClr val="000000"/>
                </a:solidFill>
                <a:latin typeface="Poppins Bold"/>
              </a:rPr>
              <a:t> </a:t>
            </a:r>
            <a:endParaRPr lang="ru-RU" sz="3752" b="1" dirty="0" smtClean="0">
              <a:solidFill>
                <a:srgbClr val="000000"/>
              </a:solidFill>
              <a:latin typeface="Poppins Bold"/>
            </a:endParaRPr>
          </a:p>
          <a:p>
            <a:pPr algn="ctr">
              <a:lnSpc>
                <a:spcPts val="4878"/>
              </a:lnSpc>
            </a:pPr>
            <a:r>
              <a:rPr lang="en-US" sz="3752" b="1" dirty="0" err="1" smtClean="0">
                <a:solidFill>
                  <a:srgbClr val="000000"/>
                </a:solidFill>
                <a:latin typeface="Poppins Bold"/>
              </a:rPr>
              <a:t>об</a:t>
            </a:r>
            <a:r>
              <a:rPr lang="en-US" sz="3752" b="1" dirty="0" smtClean="0">
                <a:solidFill>
                  <a:srgbClr val="000000"/>
                </a:solidFill>
                <a:latin typeface="Poppins Bold"/>
              </a:rPr>
              <a:t> </a:t>
            </a:r>
            <a:r>
              <a:rPr lang="en-US" sz="3752" b="1" dirty="0" err="1">
                <a:solidFill>
                  <a:srgbClr val="000000"/>
                </a:solidFill>
                <a:latin typeface="Poppins Bold"/>
              </a:rPr>
              <a:t>охране</a:t>
            </a:r>
            <a:r>
              <a:rPr lang="en-US" sz="3752" b="1" dirty="0">
                <a:solidFill>
                  <a:srgbClr val="000000"/>
                </a:solidFill>
                <a:latin typeface="Poppins Bold"/>
              </a:rPr>
              <a:t> </a:t>
            </a:r>
            <a:r>
              <a:rPr lang="en-US" sz="3752" b="1" dirty="0" err="1">
                <a:solidFill>
                  <a:srgbClr val="000000"/>
                </a:solidFill>
                <a:latin typeface="Poppins Bold"/>
              </a:rPr>
              <a:t>труда</a:t>
            </a:r>
            <a:r>
              <a:rPr lang="en-US" sz="3752" b="1" dirty="0">
                <a:solidFill>
                  <a:srgbClr val="000000"/>
                </a:solidFill>
                <a:latin typeface="Poppins Bold"/>
              </a:rPr>
              <a:t> в </a:t>
            </a:r>
            <a:r>
              <a:rPr lang="en-US" sz="3752" b="1" dirty="0" err="1">
                <a:solidFill>
                  <a:srgbClr val="000000"/>
                </a:solidFill>
                <a:latin typeface="Poppins Bold"/>
              </a:rPr>
              <a:t>части</a:t>
            </a:r>
            <a:r>
              <a:rPr lang="en-US" sz="3752" b="1" dirty="0">
                <a:solidFill>
                  <a:srgbClr val="000000"/>
                </a:solidFill>
                <a:latin typeface="Poppins Bold"/>
              </a:rPr>
              <a:t> </a:t>
            </a:r>
            <a:r>
              <a:rPr lang="en-US" sz="3752" b="1" dirty="0" err="1">
                <a:solidFill>
                  <a:srgbClr val="000000"/>
                </a:solidFill>
                <a:latin typeface="Poppins Bold"/>
              </a:rPr>
              <a:t>выдачи</a:t>
            </a:r>
            <a:r>
              <a:rPr lang="en-US" sz="3752" b="1" dirty="0">
                <a:solidFill>
                  <a:srgbClr val="000000"/>
                </a:solidFill>
                <a:latin typeface="Poppins Bold"/>
              </a:rPr>
              <a:t> и </a:t>
            </a:r>
            <a:r>
              <a:rPr lang="en-US" sz="3752" b="1" dirty="0" err="1">
                <a:solidFill>
                  <a:srgbClr val="000000"/>
                </a:solidFill>
                <a:latin typeface="Poppins Bold"/>
              </a:rPr>
              <a:t>использования</a:t>
            </a:r>
            <a:r>
              <a:rPr lang="en-US" sz="3752" b="1" dirty="0">
                <a:solidFill>
                  <a:srgbClr val="000000"/>
                </a:solidFill>
                <a:latin typeface="Poppins Bold"/>
              </a:rPr>
              <a:t> СИЗ, </a:t>
            </a:r>
            <a:r>
              <a:rPr lang="en-US" sz="3752" b="1" dirty="0" err="1">
                <a:solidFill>
                  <a:srgbClr val="000000"/>
                </a:solidFill>
                <a:latin typeface="Poppins Bold"/>
              </a:rPr>
              <a:t>выявленные</a:t>
            </a:r>
            <a:r>
              <a:rPr lang="en-US" sz="3752" b="1" dirty="0">
                <a:solidFill>
                  <a:srgbClr val="000000"/>
                </a:solidFill>
                <a:latin typeface="Poppins Bold"/>
              </a:rPr>
              <a:t> в </a:t>
            </a:r>
            <a:r>
              <a:rPr lang="en-US" sz="3752" b="1" dirty="0" err="1">
                <a:solidFill>
                  <a:srgbClr val="000000"/>
                </a:solidFill>
                <a:latin typeface="Poppins Bold"/>
              </a:rPr>
              <a:t>ходе</a:t>
            </a:r>
            <a:r>
              <a:rPr lang="en-US" sz="3752" b="1" dirty="0">
                <a:solidFill>
                  <a:srgbClr val="000000"/>
                </a:solidFill>
                <a:latin typeface="Poppins Bold"/>
              </a:rPr>
              <a:t> </a:t>
            </a:r>
            <a:r>
              <a:rPr lang="en-US" sz="3752" b="1" dirty="0" err="1">
                <a:solidFill>
                  <a:srgbClr val="000000"/>
                </a:solidFill>
                <a:latin typeface="Poppins Bold"/>
              </a:rPr>
              <a:t>осуществления</a:t>
            </a:r>
            <a:r>
              <a:rPr lang="en-US" sz="3752" b="1" dirty="0">
                <a:solidFill>
                  <a:srgbClr val="000000"/>
                </a:solidFill>
                <a:latin typeface="Poppins Bold"/>
              </a:rPr>
              <a:t> </a:t>
            </a:r>
            <a:r>
              <a:rPr lang="en-US" sz="3752" b="1" dirty="0" err="1">
                <a:solidFill>
                  <a:srgbClr val="000000"/>
                </a:solidFill>
                <a:latin typeface="Poppins Bold"/>
              </a:rPr>
              <a:t>общественного</a:t>
            </a:r>
            <a:r>
              <a:rPr lang="en-US" sz="3752" b="1" dirty="0">
                <a:solidFill>
                  <a:srgbClr val="000000"/>
                </a:solidFill>
                <a:latin typeface="Poppins Bold"/>
              </a:rPr>
              <a:t> </a:t>
            </a:r>
            <a:r>
              <a:rPr lang="en-US" sz="3752" b="1" dirty="0" err="1">
                <a:solidFill>
                  <a:srgbClr val="000000"/>
                </a:solidFill>
                <a:latin typeface="Poppins Bold"/>
              </a:rPr>
              <a:t>контроля</a:t>
            </a:r>
            <a:endParaRPr lang="en-US" sz="3752" b="1" dirty="0">
              <a:solidFill>
                <a:srgbClr val="000000"/>
              </a:solidFill>
              <a:latin typeface="Poppins Bold"/>
            </a:endParaRPr>
          </a:p>
        </p:txBody>
      </p:sp>
      <p:sp>
        <p:nvSpPr>
          <p:cNvPr id="17" name="TextBox 17"/>
          <p:cNvSpPr txBox="1"/>
          <p:nvPr/>
        </p:nvSpPr>
        <p:spPr>
          <a:xfrm>
            <a:off x="9477058" y="6916489"/>
            <a:ext cx="7251013" cy="1654175"/>
          </a:xfrm>
          <a:prstGeom prst="rect">
            <a:avLst/>
          </a:prstGeom>
        </p:spPr>
        <p:txBody>
          <a:bodyPr lIns="0" tIns="0" rIns="0" bIns="0" rtlCol="0" anchor="t">
            <a:spAutoFit/>
          </a:bodyPr>
          <a:lstStyle/>
          <a:p>
            <a:pPr algn="ctr">
              <a:lnSpc>
                <a:spcPts val="3249"/>
              </a:lnSpc>
            </a:pPr>
            <a:r>
              <a:rPr lang="en-US" sz="2499">
                <a:solidFill>
                  <a:srgbClr val="000000"/>
                </a:solidFill>
                <a:latin typeface="Poppins"/>
              </a:rPr>
              <a:t>Главный технический инспектор труда Гродненской областной организации Белорусского профсоюза работников культуры, информации, спорта и туризма  </a:t>
            </a:r>
          </a:p>
        </p:txBody>
      </p:sp>
      <p:sp>
        <p:nvSpPr>
          <p:cNvPr id="18" name="TextBox 18"/>
          <p:cNvSpPr txBox="1"/>
          <p:nvPr/>
        </p:nvSpPr>
        <p:spPr>
          <a:xfrm>
            <a:off x="8945829" y="6072919"/>
            <a:ext cx="8313471" cy="538609"/>
          </a:xfrm>
          <a:prstGeom prst="rect">
            <a:avLst/>
          </a:prstGeom>
        </p:spPr>
        <p:txBody>
          <a:bodyPr lIns="0" tIns="0" rIns="0" bIns="0" rtlCol="0" anchor="t">
            <a:spAutoFit/>
          </a:bodyPr>
          <a:lstStyle/>
          <a:p>
            <a:pPr algn="ctr">
              <a:lnSpc>
                <a:spcPts val="4180"/>
              </a:lnSpc>
            </a:pPr>
            <a:r>
              <a:rPr lang="en-US" sz="3699" b="1" spc="-110" dirty="0" err="1">
                <a:ln>
                  <a:solidFill>
                    <a:sysClr val="windowText" lastClr="000000"/>
                  </a:solidFill>
                </a:ln>
                <a:solidFill>
                  <a:srgbClr val="F8AA15"/>
                </a:solidFill>
                <a:latin typeface="Poppins Bold"/>
              </a:rPr>
              <a:t>Мартынова</a:t>
            </a:r>
            <a:r>
              <a:rPr lang="en-US" sz="3699" b="1" spc="-110" dirty="0">
                <a:ln>
                  <a:solidFill>
                    <a:sysClr val="windowText" lastClr="000000"/>
                  </a:solidFill>
                </a:ln>
                <a:solidFill>
                  <a:srgbClr val="F8AA15"/>
                </a:solidFill>
                <a:latin typeface="Poppins Bold"/>
              </a:rPr>
              <a:t> </a:t>
            </a:r>
            <a:r>
              <a:rPr lang="en-US" sz="3699" b="1" spc="-110" dirty="0" err="1">
                <a:ln>
                  <a:solidFill>
                    <a:sysClr val="windowText" lastClr="000000"/>
                  </a:solidFill>
                </a:ln>
                <a:solidFill>
                  <a:srgbClr val="F8AA15"/>
                </a:solidFill>
                <a:latin typeface="Poppins Bold"/>
              </a:rPr>
              <a:t>Людмила</a:t>
            </a:r>
            <a:r>
              <a:rPr lang="en-US" sz="3699" b="1" spc="-110" dirty="0">
                <a:ln>
                  <a:solidFill>
                    <a:sysClr val="windowText" lastClr="000000"/>
                  </a:solidFill>
                </a:ln>
                <a:solidFill>
                  <a:srgbClr val="F8AA15"/>
                </a:solidFill>
                <a:latin typeface="Poppins Bold"/>
              </a:rPr>
              <a:t> </a:t>
            </a:r>
            <a:r>
              <a:rPr lang="en-US" sz="3699" b="1" spc="-110" dirty="0" err="1">
                <a:ln>
                  <a:solidFill>
                    <a:sysClr val="windowText" lastClr="000000"/>
                  </a:solidFill>
                </a:ln>
                <a:solidFill>
                  <a:srgbClr val="F8AA15"/>
                </a:solidFill>
                <a:latin typeface="Poppins Bold"/>
              </a:rPr>
              <a:t>Геннадьевна</a:t>
            </a:r>
            <a:endParaRPr lang="en-US" sz="3699" b="1" spc="-110" dirty="0">
              <a:ln>
                <a:solidFill>
                  <a:sysClr val="windowText" lastClr="000000"/>
                </a:solidFill>
              </a:ln>
              <a:solidFill>
                <a:srgbClr val="F8AA15"/>
              </a:solidFill>
              <a:latin typeface="Poppins Bold"/>
            </a:endParaRPr>
          </a:p>
        </p:txBody>
      </p:sp>
      <p:sp>
        <p:nvSpPr>
          <p:cNvPr id="19" name="Freeform 19"/>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9"/>
            <a:stretch>
              <a:fillRect/>
            </a:stretch>
          </a:blipFill>
        </p:spPr>
      </p:sp>
      <p:sp>
        <p:nvSpPr>
          <p:cNvPr id="20" name="TextBox 20"/>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28700" y="3251733"/>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110112" y="3333145"/>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157643" y="3380676"/>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28700" y="4313525"/>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110112" y="4394937"/>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157643" y="4442468"/>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1028700" y="5393041"/>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110112" y="5474453"/>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157643" y="5521984"/>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1028700" y="6554063"/>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1110112" y="6635475"/>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Freeform 16"/>
          <p:cNvSpPr/>
          <p:nvPr/>
        </p:nvSpPr>
        <p:spPr>
          <a:xfrm>
            <a:off x="1157643" y="6683006"/>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7" name="Freeform 17"/>
          <p:cNvSpPr/>
          <p:nvPr/>
        </p:nvSpPr>
        <p:spPr>
          <a:xfrm>
            <a:off x="1028700" y="7652681"/>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8" name="Freeform 18"/>
          <p:cNvSpPr/>
          <p:nvPr/>
        </p:nvSpPr>
        <p:spPr>
          <a:xfrm>
            <a:off x="1110112" y="7734093"/>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9" name="Freeform 19"/>
          <p:cNvSpPr/>
          <p:nvPr/>
        </p:nvSpPr>
        <p:spPr>
          <a:xfrm>
            <a:off x="1157643" y="7781624"/>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20" name="Group 20"/>
          <p:cNvGrpSpPr/>
          <p:nvPr/>
        </p:nvGrpSpPr>
        <p:grpSpPr>
          <a:xfrm>
            <a:off x="-1342907" y="10016500"/>
            <a:ext cx="20973813" cy="734301"/>
            <a:chOff x="0" y="0"/>
            <a:chExt cx="11607985" cy="406400"/>
          </a:xfrm>
        </p:grpSpPr>
        <p:sp>
          <p:nvSpPr>
            <p:cNvPr id="21" name="Freeform 21"/>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22" name="TextBox 22"/>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488624" y="10016500"/>
            <a:ext cx="13310752" cy="734301"/>
            <a:chOff x="0" y="0"/>
            <a:chExt cx="7366854" cy="406400"/>
          </a:xfrm>
        </p:grpSpPr>
        <p:sp>
          <p:nvSpPr>
            <p:cNvPr id="24" name="Freeform 24"/>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25" name="TextBox 25"/>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4131384" y="10016500"/>
            <a:ext cx="10025232" cy="734301"/>
            <a:chOff x="0" y="0"/>
            <a:chExt cx="5548478" cy="406400"/>
          </a:xfrm>
        </p:grpSpPr>
        <p:sp>
          <p:nvSpPr>
            <p:cNvPr id="27" name="Freeform 27"/>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28" name="TextBox 28"/>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flipH="1">
            <a:off x="-1188340" y="2381911"/>
            <a:ext cx="6702210" cy="755522"/>
          </a:xfrm>
          <a:custGeom>
            <a:avLst/>
            <a:gdLst/>
            <a:ahLst/>
            <a:cxnLst/>
            <a:rect l="l" t="t" r="r" b="b"/>
            <a:pathLst>
              <a:path w="6702210" h="755522">
                <a:moveTo>
                  <a:pt x="6702210" y="0"/>
                </a:moveTo>
                <a:lnTo>
                  <a:pt x="0" y="0"/>
                </a:lnTo>
                <a:lnTo>
                  <a:pt x="0" y="755522"/>
                </a:lnTo>
                <a:lnTo>
                  <a:pt x="6702210" y="755522"/>
                </a:lnTo>
                <a:lnTo>
                  <a:pt x="6702210" y="0"/>
                </a:lnTo>
                <a:close/>
              </a:path>
            </a:pathLst>
          </a:custGeom>
          <a:blipFill>
            <a:blip r:embed="rId14">
              <a:alphaModFix amt="80000"/>
              <a:extLst>
                <a:ext uri="{96DAC541-7B7A-43D3-8B79-37D633B846F1}">
                  <asvg:svgBlip xmlns="" xmlns:asvg="http://schemas.microsoft.com/office/drawing/2016/SVG/main" r:embed="rId15"/>
                </a:ext>
              </a:extLst>
            </a:blip>
            <a:stretch>
              <a:fillRect/>
            </a:stretch>
          </a:blipFill>
        </p:spPr>
      </p:sp>
      <p:sp>
        <p:nvSpPr>
          <p:cNvPr id="30" name="Freeform 30"/>
          <p:cNvSpPr/>
          <p:nvPr/>
        </p:nvSpPr>
        <p:spPr>
          <a:xfrm>
            <a:off x="1028700" y="8798872"/>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1" name="Freeform 31"/>
          <p:cNvSpPr/>
          <p:nvPr/>
        </p:nvSpPr>
        <p:spPr>
          <a:xfrm>
            <a:off x="1110112" y="8880284"/>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2" name="Freeform 32"/>
          <p:cNvSpPr/>
          <p:nvPr/>
        </p:nvSpPr>
        <p:spPr>
          <a:xfrm>
            <a:off x="1157643" y="8927815"/>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3" name="Freeform 33"/>
          <p:cNvSpPr/>
          <p:nvPr/>
        </p:nvSpPr>
        <p:spPr>
          <a:xfrm>
            <a:off x="4375388" y="1984289"/>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a:ln w="47625" cap="rnd">
            <a:noFill/>
            <a:prstDash val="solid"/>
            <a:round/>
          </a:ln>
        </p:spPr>
      </p:sp>
      <p:sp>
        <p:nvSpPr>
          <p:cNvPr id="34" name="TextBox 34"/>
          <p:cNvSpPr txBox="1"/>
          <p:nvPr/>
        </p:nvSpPr>
        <p:spPr>
          <a:xfrm>
            <a:off x="3954867" y="351028"/>
            <a:ext cx="10378267" cy="1355344"/>
          </a:xfrm>
          <a:prstGeom prst="rect">
            <a:avLst/>
          </a:prstGeom>
        </p:spPr>
        <p:txBody>
          <a:bodyPr lIns="0" tIns="0" rIns="0" bIns="0" rtlCol="0" anchor="t">
            <a:spAutoFit/>
          </a:bodyPr>
          <a:lstStyle/>
          <a:p>
            <a:pPr algn="ctr">
              <a:lnSpc>
                <a:spcPts val="5197"/>
              </a:lnSpc>
            </a:pPr>
            <a:r>
              <a:rPr lang="en-US" sz="4599" b="1" spc="-137" dirty="0" err="1">
                <a:ln>
                  <a:solidFill>
                    <a:sysClr val="windowText" lastClr="000000"/>
                  </a:solidFill>
                </a:ln>
                <a:solidFill>
                  <a:srgbClr val="F8AA15"/>
                </a:solidFill>
                <a:latin typeface="Poppins Bold"/>
              </a:rPr>
              <a:t>Обязанности</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работодателя</a:t>
            </a:r>
            <a:r>
              <a:rPr lang="en-US" sz="4599" b="1" spc="-137" dirty="0">
                <a:ln>
                  <a:solidFill>
                    <a:sysClr val="windowText" lastClr="000000"/>
                  </a:solidFill>
                </a:ln>
                <a:solidFill>
                  <a:srgbClr val="F8AA15"/>
                </a:solidFill>
                <a:latin typeface="Poppins Bold"/>
              </a:rPr>
              <a:t> </a:t>
            </a:r>
          </a:p>
          <a:p>
            <a:pPr algn="ctr">
              <a:lnSpc>
                <a:spcPts val="5197"/>
              </a:lnSpc>
            </a:pPr>
            <a:r>
              <a:rPr lang="en-US" sz="4599" b="1" spc="-137" dirty="0" err="1">
                <a:ln>
                  <a:solidFill>
                    <a:sysClr val="windowText" lastClr="000000"/>
                  </a:solidFill>
                </a:ln>
                <a:solidFill>
                  <a:srgbClr val="F8AA15"/>
                </a:solidFill>
                <a:latin typeface="Poppins Bold"/>
              </a:rPr>
              <a:t>по</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обеспечению</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охраны</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труда</a:t>
            </a:r>
            <a:endParaRPr lang="en-US" sz="4599" b="1" spc="-137" dirty="0">
              <a:ln>
                <a:solidFill>
                  <a:sysClr val="windowText" lastClr="000000"/>
                </a:solidFill>
              </a:ln>
              <a:solidFill>
                <a:srgbClr val="F8AA15"/>
              </a:solidFill>
              <a:latin typeface="Poppins Bold"/>
            </a:endParaRPr>
          </a:p>
        </p:txBody>
      </p:sp>
      <p:sp>
        <p:nvSpPr>
          <p:cNvPr id="35" name="TextBox 35"/>
          <p:cNvSpPr txBox="1"/>
          <p:nvPr/>
        </p:nvSpPr>
        <p:spPr>
          <a:xfrm>
            <a:off x="2162765" y="3478436"/>
            <a:ext cx="15096535" cy="552459"/>
          </a:xfrm>
          <a:prstGeom prst="rect">
            <a:avLst/>
          </a:prstGeom>
        </p:spPr>
        <p:txBody>
          <a:bodyPr lIns="0" tIns="0" rIns="0" bIns="0" rtlCol="0" anchor="t">
            <a:spAutoFit/>
          </a:bodyPr>
          <a:lstStyle/>
          <a:p>
            <a:pPr algn="just">
              <a:lnSpc>
                <a:spcPts val="2209"/>
              </a:lnSpc>
            </a:pPr>
            <a:r>
              <a:rPr lang="en-US" sz="1699" b="1" dirty="0" err="1">
                <a:solidFill>
                  <a:srgbClr val="000000"/>
                </a:solidFill>
                <a:latin typeface="Poppins Bold"/>
              </a:rPr>
              <a:t>Обеспечивать</a:t>
            </a:r>
            <a:r>
              <a:rPr lang="en-US" sz="1699" b="1" dirty="0">
                <a:solidFill>
                  <a:srgbClr val="000000"/>
                </a:solidFill>
                <a:latin typeface="Poppins Bold"/>
              </a:rPr>
              <a:t> </a:t>
            </a:r>
            <a:r>
              <a:rPr lang="en-US" sz="1699" b="1" dirty="0" err="1">
                <a:solidFill>
                  <a:srgbClr val="000000"/>
                </a:solidFill>
                <a:latin typeface="Poppins Bold"/>
              </a:rPr>
              <a:t>безопасность</a:t>
            </a:r>
            <a:r>
              <a:rPr lang="en-US" sz="1699" b="1" dirty="0">
                <a:solidFill>
                  <a:srgbClr val="000000"/>
                </a:solidFill>
                <a:latin typeface="Poppins Bold"/>
              </a:rPr>
              <a:t> </a:t>
            </a:r>
            <a:r>
              <a:rPr lang="en-US" sz="1699" b="1" dirty="0" err="1">
                <a:solidFill>
                  <a:srgbClr val="000000"/>
                </a:solidFill>
                <a:latin typeface="Poppins Bold"/>
              </a:rPr>
              <a:t>при</a:t>
            </a:r>
            <a:r>
              <a:rPr lang="en-US" sz="1699" b="1" dirty="0">
                <a:solidFill>
                  <a:srgbClr val="000000"/>
                </a:solidFill>
                <a:latin typeface="Poppins Bold"/>
              </a:rPr>
              <a:t> </a:t>
            </a:r>
            <a:r>
              <a:rPr lang="en-US" sz="1699" b="1" dirty="0" err="1">
                <a:solidFill>
                  <a:srgbClr val="000000"/>
                </a:solidFill>
                <a:latin typeface="Poppins Bold"/>
              </a:rPr>
              <a:t>эксплуатации</a:t>
            </a:r>
            <a:r>
              <a:rPr lang="en-US" sz="1699" b="1" dirty="0">
                <a:solidFill>
                  <a:srgbClr val="000000"/>
                </a:solidFill>
                <a:latin typeface="Poppins Bold"/>
              </a:rPr>
              <a:t> </a:t>
            </a:r>
            <a:r>
              <a:rPr lang="en-US" sz="1699" b="1" dirty="0" err="1">
                <a:solidFill>
                  <a:srgbClr val="000000"/>
                </a:solidFill>
                <a:latin typeface="Poppins Bold"/>
              </a:rPr>
              <a:t>территории</a:t>
            </a:r>
            <a:r>
              <a:rPr lang="en-US" sz="1699" b="1" dirty="0">
                <a:solidFill>
                  <a:srgbClr val="000000"/>
                </a:solidFill>
                <a:latin typeface="Poppins Bold"/>
              </a:rPr>
              <a:t>, </a:t>
            </a:r>
            <a:r>
              <a:rPr lang="en-US" sz="1699" b="1" dirty="0" err="1">
                <a:solidFill>
                  <a:srgbClr val="000000"/>
                </a:solidFill>
                <a:latin typeface="Poppins Bold"/>
              </a:rPr>
              <a:t>капитальных</a:t>
            </a:r>
            <a:r>
              <a:rPr lang="en-US" sz="1699" b="1" dirty="0">
                <a:solidFill>
                  <a:srgbClr val="000000"/>
                </a:solidFill>
                <a:latin typeface="Poppins Bold"/>
              </a:rPr>
              <a:t> </a:t>
            </a:r>
            <a:r>
              <a:rPr lang="en-US" sz="1699" b="1" dirty="0" err="1">
                <a:solidFill>
                  <a:srgbClr val="000000"/>
                </a:solidFill>
                <a:latin typeface="Poppins Bold"/>
              </a:rPr>
              <a:t>строений</a:t>
            </a:r>
            <a:r>
              <a:rPr lang="en-US" sz="1699" b="1" dirty="0">
                <a:solidFill>
                  <a:srgbClr val="000000"/>
                </a:solidFill>
                <a:latin typeface="Poppins Bold"/>
              </a:rPr>
              <a:t> (</a:t>
            </a:r>
            <a:r>
              <a:rPr lang="en-US" sz="1699" b="1" dirty="0" err="1">
                <a:solidFill>
                  <a:srgbClr val="000000"/>
                </a:solidFill>
                <a:latin typeface="Poppins Bold"/>
              </a:rPr>
              <a:t>зданий</a:t>
            </a:r>
            <a:r>
              <a:rPr lang="en-US" sz="1699" b="1" dirty="0">
                <a:solidFill>
                  <a:srgbClr val="000000"/>
                </a:solidFill>
                <a:latin typeface="Poppins Bold"/>
              </a:rPr>
              <a:t>, </a:t>
            </a:r>
            <a:r>
              <a:rPr lang="en-US" sz="1699" b="1" dirty="0" err="1">
                <a:solidFill>
                  <a:srgbClr val="000000"/>
                </a:solidFill>
                <a:latin typeface="Poppins Bold"/>
              </a:rPr>
              <a:t>сооружений</a:t>
            </a:r>
            <a:r>
              <a:rPr lang="en-US" sz="1699" b="1" dirty="0">
                <a:solidFill>
                  <a:srgbClr val="000000"/>
                </a:solidFill>
                <a:latin typeface="Poppins Bold"/>
              </a:rPr>
              <a:t>), </a:t>
            </a:r>
            <a:r>
              <a:rPr lang="en-US" sz="1699" b="1" dirty="0" err="1">
                <a:solidFill>
                  <a:srgbClr val="000000"/>
                </a:solidFill>
                <a:latin typeface="Poppins Bold"/>
              </a:rPr>
              <a:t>изолированных</a:t>
            </a:r>
            <a:r>
              <a:rPr lang="en-US" sz="1699" b="1" dirty="0">
                <a:solidFill>
                  <a:srgbClr val="000000"/>
                </a:solidFill>
                <a:latin typeface="Poppins Bold"/>
              </a:rPr>
              <a:t> </a:t>
            </a:r>
            <a:r>
              <a:rPr lang="en-US" sz="1699" b="1" dirty="0" err="1">
                <a:solidFill>
                  <a:srgbClr val="000000"/>
                </a:solidFill>
                <a:latin typeface="Poppins Bold"/>
              </a:rPr>
              <a:t>помещений</a:t>
            </a:r>
            <a:r>
              <a:rPr lang="en-US" sz="1699" b="1" dirty="0">
                <a:solidFill>
                  <a:srgbClr val="000000"/>
                </a:solidFill>
                <a:latin typeface="Poppins Bold"/>
              </a:rPr>
              <a:t>, </a:t>
            </a:r>
            <a:r>
              <a:rPr lang="en-US" sz="1699" b="1" dirty="0" err="1">
                <a:solidFill>
                  <a:srgbClr val="000000"/>
                </a:solidFill>
                <a:latin typeface="Poppins Bold"/>
              </a:rPr>
              <a:t>оборудования</a:t>
            </a:r>
            <a:r>
              <a:rPr lang="en-US" sz="1699" b="1" dirty="0">
                <a:solidFill>
                  <a:srgbClr val="000000"/>
                </a:solidFill>
                <a:latin typeface="Poppins Bold"/>
              </a:rPr>
              <a:t>, </a:t>
            </a:r>
            <a:r>
              <a:rPr lang="en-US" sz="1699" b="1" dirty="0" err="1">
                <a:solidFill>
                  <a:srgbClr val="000000"/>
                </a:solidFill>
                <a:latin typeface="Poppins Bold"/>
              </a:rPr>
              <a:t>ведении</a:t>
            </a:r>
            <a:r>
              <a:rPr lang="en-US" sz="1699" b="1" dirty="0">
                <a:solidFill>
                  <a:srgbClr val="000000"/>
                </a:solidFill>
                <a:latin typeface="Poppins Bold"/>
              </a:rPr>
              <a:t> </a:t>
            </a:r>
            <a:r>
              <a:rPr lang="en-US" sz="1699" b="1" dirty="0" err="1">
                <a:solidFill>
                  <a:srgbClr val="000000"/>
                </a:solidFill>
                <a:latin typeface="Poppins Bold"/>
              </a:rPr>
              <a:t>технологических</a:t>
            </a:r>
            <a:r>
              <a:rPr lang="en-US" sz="1699" b="1" dirty="0">
                <a:solidFill>
                  <a:srgbClr val="000000"/>
                </a:solidFill>
                <a:latin typeface="Poppins Bold"/>
              </a:rPr>
              <a:t> </a:t>
            </a:r>
            <a:r>
              <a:rPr lang="en-US" sz="1699" b="1" dirty="0" err="1">
                <a:solidFill>
                  <a:srgbClr val="000000"/>
                </a:solidFill>
                <a:latin typeface="Poppins Bold"/>
              </a:rPr>
              <a:t>процессов</a:t>
            </a:r>
            <a:r>
              <a:rPr lang="en-US" sz="1699" b="1" dirty="0">
                <a:solidFill>
                  <a:srgbClr val="000000"/>
                </a:solidFill>
                <a:latin typeface="Poppins Bold"/>
              </a:rPr>
              <a:t> и </a:t>
            </a:r>
            <a:r>
              <a:rPr lang="en-US" sz="1699" b="1" dirty="0" err="1">
                <a:solidFill>
                  <a:srgbClr val="000000"/>
                </a:solidFill>
                <a:latin typeface="Poppins Bold"/>
              </a:rPr>
              <a:t>применении</a:t>
            </a:r>
            <a:r>
              <a:rPr lang="en-US" sz="1699" b="1" dirty="0">
                <a:solidFill>
                  <a:srgbClr val="000000"/>
                </a:solidFill>
                <a:latin typeface="Poppins Bold"/>
              </a:rPr>
              <a:t> в </a:t>
            </a:r>
            <a:r>
              <a:rPr lang="en-US" sz="1699" b="1" dirty="0" err="1">
                <a:solidFill>
                  <a:srgbClr val="000000"/>
                </a:solidFill>
                <a:latin typeface="Poppins Bold"/>
              </a:rPr>
              <a:t>производстве</a:t>
            </a:r>
            <a:r>
              <a:rPr lang="en-US" sz="1699" b="1" dirty="0">
                <a:solidFill>
                  <a:srgbClr val="000000"/>
                </a:solidFill>
                <a:latin typeface="Poppins Bold"/>
              </a:rPr>
              <a:t> </a:t>
            </a:r>
            <a:r>
              <a:rPr lang="en-US" sz="1699" b="1" dirty="0" err="1">
                <a:solidFill>
                  <a:srgbClr val="000000"/>
                </a:solidFill>
                <a:latin typeface="Poppins Bold"/>
              </a:rPr>
              <a:t>материалов</a:t>
            </a:r>
            <a:r>
              <a:rPr lang="en-US" sz="1699" b="1" dirty="0">
                <a:solidFill>
                  <a:srgbClr val="000000"/>
                </a:solidFill>
                <a:latin typeface="Poppins Bold"/>
              </a:rPr>
              <a:t>, </a:t>
            </a:r>
            <a:r>
              <a:rPr lang="en-US" sz="1699" b="1" dirty="0" err="1">
                <a:solidFill>
                  <a:srgbClr val="000000"/>
                </a:solidFill>
                <a:latin typeface="Poppins Bold"/>
              </a:rPr>
              <a:t>химических</a:t>
            </a:r>
            <a:r>
              <a:rPr lang="en-US" sz="1699" b="1" dirty="0">
                <a:solidFill>
                  <a:srgbClr val="000000"/>
                </a:solidFill>
                <a:latin typeface="Poppins Bold"/>
              </a:rPr>
              <a:t> </a:t>
            </a:r>
            <a:r>
              <a:rPr lang="en-US" sz="1699" b="1" dirty="0" err="1">
                <a:solidFill>
                  <a:srgbClr val="000000"/>
                </a:solidFill>
                <a:latin typeface="Poppins Bold"/>
              </a:rPr>
              <a:t>веществ</a:t>
            </a:r>
            <a:r>
              <a:rPr lang="en-US" sz="1699" b="1" dirty="0">
                <a:solidFill>
                  <a:srgbClr val="000000"/>
                </a:solidFill>
                <a:latin typeface="Poppins Bold"/>
              </a:rPr>
              <a:t>.</a:t>
            </a:r>
          </a:p>
        </p:txBody>
      </p:sp>
      <p:sp>
        <p:nvSpPr>
          <p:cNvPr id="36" name="TextBox 36"/>
          <p:cNvSpPr txBox="1"/>
          <p:nvPr/>
        </p:nvSpPr>
        <p:spPr>
          <a:xfrm>
            <a:off x="5113122" y="1968641"/>
            <a:ext cx="8061757" cy="359073"/>
          </a:xfrm>
          <a:prstGeom prst="rect">
            <a:avLst/>
          </a:prstGeom>
        </p:spPr>
        <p:txBody>
          <a:bodyPr lIns="0" tIns="0" rIns="0" bIns="0" rtlCol="0" anchor="t">
            <a:spAutoFit/>
          </a:bodyPr>
          <a:lstStyle/>
          <a:p>
            <a:pPr algn="ctr">
              <a:lnSpc>
                <a:spcPts val="2813"/>
              </a:lnSpc>
            </a:pPr>
            <a:r>
              <a:rPr lang="en-US" sz="2489" b="1" spc="-74" dirty="0" err="1">
                <a:solidFill>
                  <a:srgbClr val="000000"/>
                </a:solidFill>
                <a:latin typeface="Poppins Bold"/>
              </a:rPr>
              <a:t>Статья</a:t>
            </a:r>
            <a:r>
              <a:rPr lang="en-US" sz="2489" b="1" spc="-74" dirty="0">
                <a:solidFill>
                  <a:srgbClr val="000000"/>
                </a:solidFill>
                <a:latin typeface="Poppins Bold"/>
              </a:rPr>
              <a:t> 17 </a:t>
            </a:r>
            <a:r>
              <a:rPr lang="en-US" sz="2489" b="1" spc="-74" dirty="0" err="1">
                <a:solidFill>
                  <a:srgbClr val="000000"/>
                </a:solidFill>
                <a:latin typeface="Poppins Bold"/>
              </a:rPr>
              <a:t>Закона</a:t>
            </a:r>
            <a:r>
              <a:rPr lang="en-US" sz="2489" b="1" spc="-74" dirty="0">
                <a:solidFill>
                  <a:srgbClr val="000000"/>
                </a:solidFill>
                <a:latin typeface="Poppins Bold"/>
              </a:rPr>
              <a:t> </a:t>
            </a:r>
            <a:r>
              <a:rPr lang="en-US" sz="2489" b="1" spc="-74" dirty="0" err="1">
                <a:solidFill>
                  <a:srgbClr val="000000"/>
                </a:solidFill>
                <a:latin typeface="Poppins Bold"/>
              </a:rPr>
              <a:t>об</a:t>
            </a:r>
            <a:r>
              <a:rPr lang="en-US" sz="2489" b="1" spc="-74" dirty="0">
                <a:solidFill>
                  <a:srgbClr val="000000"/>
                </a:solidFill>
                <a:latin typeface="Poppins Bold"/>
              </a:rPr>
              <a:t> </a:t>
            </a:r>
            <a:r>
              <a:rPr lang="en-US" sz="2489" b="1" spc="-74" dirty="0" err="1">
                <a:solidFill>
                  <a:srgbClr val="000000"/>
                </a:solidFill>
                <a:latin typeface="Poppins Bold"/>
              </a:rPr>
              <a:t>охране</a:t>
            </a:r>
            <a:r>
              <a:rPr lang="en-US" sz="2489" b="1" spc="-74" dirty="0">
                <a:solidFill>
                  <a:srgbClr val="000000"/>
                </a:solidFill>
                <a:latin typeface="Poppins Bold"/>
              </a:rPr>
              <a:t> </a:t>
            </a:r>
            <a:r>
              <a:rPr lang="en-US" sz="2489" b="1" spc="-74" dirty="0" err="1">
                <a:solidFill>
                  <a:srgbClr val="000000"/>
                </a:solidFill>
                <a:latin typeface="Poppins Bold"/>
              </a:rPr>
              <a:t>труда</a:t>
            </a:r>
            <a:endParaRPr lang="en-US" sz="2489" b="1" spc="-74" dirty="0">
              <a:solidFill>
                <a:srgbClr val="000000"/>
              </a:solidFill>
              <a:latin typeface="Poppins Bold"/>
            </a:endParaRPr>
          </a:p>
        </p:txBody>
      </p:sp>
      <p:sp>
        <p:nvSpPr>
          <p:cNvPr id="37" name="Freeform 37"/>
          <p:cNvSpPr/>
          <p:nvPr/>
        </p:nvSpPr>
        <p:spPr>
          <a:xfrm>
            <a:off x="4623013" y="2178515"/>
            <a:ext cx="980216" cy="1007934"/>
          </a:xfrm>
          <a:custGeom>
            <a:avLst/>
            <a:gdLst/>
            <a:ahLst/>
            <a:cxnLst/>
            <a:rect l="l" t="t" r="r" b="b"/>
            <a:pathLst>
              <a:path w="980216" h="1007934">
                <a:moveTo>
                  <a:pt x="0" y="0"/>
                </a:moveTo>
                <a:lnTo>
                  <a:pt x="980217" y="0"/>
                </a:lnTo>
                <a:lnTo>
                  <a:pt x="980217" y="1007934"/>
                </a:lnTo>
                <a:lnTo>
                  <a:pt x="0" y="100793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8" name="TextBox 38"/>
          <p:cNvSpPr txBox="1"/>
          <p:nvPr/>
        </p:nvSpPr>
        <p:spPr>
          <a:xfrm>
            <a:off x="0" y="2554486"/>
            <a:ext cx="4381280" cy="410369"/>
          </a:xfrm>
          <a:prstGeom prst="rect">
            <a:avLst/>
          </a:prstGeom>
        </p:spPr>
        <p:txBody>
          <a:bodyPr wrap="square" lIns="0" tIns="0" rIns="0" bIns="0" rtlCol="0" anchor="t">
            <a:spAutoFit/>
          </a:bodyPr>
          <a:lstStyle/>
          <a:p>
            <a:pPr>
              <a:lnSpc>
                <a:spcPts val="3152"/>
              </a:lnSpc>
            </a:pPr>
            <a:r>
              <a:rPr lang="ru-RU" sz="3600" b="1" spc="-83" dirty="0" smtClean="0">
                <a:ln>
                  <a:solidFill>
                    <a:sysClr val="windowText" lastClr="000000"/>
                  </a:solidFill>
                </a:ln>
                <a:solidFill>
                  <a:schemeClr val="bg1"/>
                </a:solidFill>
                <a:latin typeface="Poppins Bold"/>
              </a:rPr>
              <a:t> </a:t>
            </a:r>
            <a:r>
              <a:rPr lang="en-US" sz="3600" b="1" spc="-83" dirty="0" err="1" smtClean="0">
                <a:ln>
                  <a:solidFill>
                    <a:sysClr val="windowText" lastClr="000000"/>
                  </a:solidFill>
                </a:ln>
                <a:solidFill>
                  <a:schemeClr val="bg1"/>
                </a:solidFill>
                <a:latin typeface="Poppins Bold"/>
              </a:rPr>
              <a:t>Работодатель</a:t>
            </a:r>
            <a:r>
              <a:rPr lang="en-US" sz="3600" b="1" spc="-83" dirty="0" smtClean="0">
                <a:ln>
                  <a:solidFill>
                    <a:sysClr val="windowText" lastClr="000000"/>
                  </a:solidFill>
                </a:ln>
                <a:solidFill>
                  <a:schemeClr val="bg1"/>
                </a:solidFill>
                <a:latin typeface="Poppins Bold"/>
              </a:rPr>
              <a:t> </a:t>
            </a:r>
            <a:r>
              <a:rPr lang="en-US" sz="3600" b="1" spc="-83" dirty="0" err="1">
                <a:ln>
                  <a:solidFill>
                    <a:sysClr val="windowText" lastClr="000000"/>
                  </a:solidFill>
                </a:ln>
                <a:solidFill>
                  <a:schemeClr val="bg1"/>
                </a:solidFill>
                <a:latin typeface="Poppins Bold"/>
              </a:rPr>
              <a:t>обязан</a:t>
            </a:r>
            <a:r>
              <a:rPr lang="en-US" sz="3600" spc="-83" dirty="0">
                <a:ln>
                  <a:solidFill>
                    <a:sysClr val="windowText" lastClr="000000"/>
                  </a:solidFill>
                </a:ln>
                <a:solidFill>
                  <a:srgbClr val="FFFFFF"/>
                </a:solidFill>
                <a:latin typeface="Poppins Bold"/>
              </a:rPr>
              <a:t>:</a:t>
            </a:r>
          </a:p>
        </p:txBody>
      </p:sp>
      <p:sp>
        <p:nvSpPr>
          <p:cNvPr id="39" name="TextBox 39"/>
          <p:cNvSpPr txBox="1"/>
          <p:nvPr/>
        </p:nvSpPr>
        <p:spPr>
          <a:xfrm>
            <a:off x="2162765" y="4540228"/>
            <a:ext cx="15096535" cy="552459"/>
          </a:xfrm>
          <a:prstGeom prst="rect">
            <a:avLst/>
          </a:prstGeom>
        </p:spPr>
        <p:txBody>
          <a:bodyPr lIns="0" tIns="0" rIns="0" bIns="0" rtlCol="0" anchor="t">
            <a:spAutoFit/>
          </a:bodyPr>
          <a:lstStyle/>
          <a:p>
            <a:pPr algn="just">
              <a:lnSpc>
                <a:spcPts val="2209"/>
              </a:lnSpc>
            </a:pPr>
            <a:r>
              <a:rPr lang="en-US" sz="1699" b="1" dirty="0" err="1">
                <a:solidFill>
                  <a:srgbClr val="000000"/>
                </a:solidFill>
                <a:latin typeface="Poppins Bold"/>
              </a:rPr>
              <a:t>Предоставлять</a:t>
            </a:r>
            <a:r>
              <a:rPr lang="en-US" sz="1699" b="1" dirty="0">
                <a:solidFill>
                  <a:srgbClr val="000000"/>
                </a:solidFill>
                <a:latin typeface="Poppins Bold"/>
              </a:rPr>
              <a:t> </a:t>
            </a:r>
            <a:r>
              <a:rPr lang="en-US" sz="1699" b="1" dirty="0" err="1">
                <a:solidFill>
                  <a:srgbClr val="000000"/>
                </a:solidFill>
                <a:latin typeface="Poppins Bold"/>
              </a:rPr>
              <a:t>при</a:t>
            </a:r>
            <a:r>
              <a:rPr lang="en-US" sz="1699" b="1" dirty="0">
                <a:solidFill>
                  <a:srgbClr val="000000"/>
                </a:solidFill>
                <a:latin typeface="Poppins Bold"/>
              </a:rPr>
              <a:t> </a:t>
            </a:r>
            <a:r>
              <a:rPr lang="en-US" sz="1699" b="1" dirty="0" err="1">
                <a:solidFill>
                  <a:srgbClr val="000000"/>
                </a:solidFill>
                <a:latin typeface="Poppins Bold"/>
              </a:rPr>
              <a:t>необходимости</a:t>
            </a:r>
            <a:r>
              <a:rPr lang="en-US" sz="1699" b="1" dirty="0">
                <a:solidFill>
                  <a:srgbClr val="000000"/>
                </a:solidFill>
                <a:latin typeface="Poppins Bold"/>
              </a:rPr>
              <a:t> </a:t>
            </a:r>
            <a:r>
              <a:rPr lang="en-US" sz="1699" b="1" dirty="0" err="1">
                <a:solidFill>
                  <a:srgbClr val="000000"/>
                </a:solidFill>
                <a:latin typeface="Poppins Bold"/>
              </a:rPr>
              <a:t>места</a:t>
            </a:r>
            <a:r>
              <a:rPr lang="en-US" sz="1699" b="1" dirty="0">
                <a:solidFill>
                  <a:srgbClr val="000000"/>
                </a:solidFill>
                <a:latin typeface="Poppins Bold"/>
              </a:rPr>
              <a:t> </a:t>
            </a:r>
            <a:r>
              <a:rPr lang="en-US" sz="1699" b="1" dirty="0" err="1">
                <a:solidFill>
                  <a:srgbClr val="000000"/>
                </a:solidFill>
                <a:latin typeface="Poppins Bold"/>
              </a:rPr>
              <a:t>для</a:t>
            </a:r>
            <a:r>
              <a:rPr lang="en-US" sz="1699" b="1" dirty="0">
                <a:solidFill>
                  <a:srgbClr val="000000"/>
                </a:solidFill>
                <a:latin typeface="Poppins Bold"/>
              </a:rPr>
              <a:t> </a:t>
            </a:r>
            <a:r>
              <a:rPr lang="en-US" sz="1699" b="1" dirty="0" err="1">
                <a:solidFill>
                  <a:srgbClr val="000000"/>
                </a:solidFill>
                <a:latin typeface="Poppins Bold"/>
              </a:rPr>
              <a:t>выполнения</a:t>
            </a:r>
            <a:r>
              <a:rPr lang="en-US" sz="1699" b="1" dirty="0">
                <a:solidFill>
                  <a:srgbClr val="000000"/>
                </a:solidFill>
                <a:latin typeface="Poppins Bold"/>
              </a:rPr>
              <a:t> </a:t>
            </a:r>
            <a:r>
              <a:rPr lang="en-US" sz="1699" b="1" dirty="0" err="1">
                <a:solidFill>
                  <a:srgbClr val="000000"/>
                </a:solidFill>
                <a:latin typeface="Poppins Bold"/>
              </a:rPr>
              <a:t>работ</a:t>
            </a:r>
            <a:r>
              <a:rPr lang="en-US" sz="1699" b="1" dirty="0">
                <a:solidFill>
                  <a:srgbClr val="000000"/>
                </a:solidFill>
                <a:latin typeface="Poppins Bold"/>
              </a:rPr>
              <a:t> (</a:t>
            </a:r>
            <a:r>
              <a:rPr lang="en-US" sz="1699" b="1" dirty="0" err="1">
                <a:solidFill>
                  <a:srgbClr val="000000"/>
                </a:solidFill>
                <a:latin typeface="Poppins Bold"/>
              </a:rPr>
              <a:t>оказания</a:t>
            </a:r>
            <a:r>
              <a:rPr lang="en-US" sz="1699" b="1" dirty="0">
                <a:solidFill>
                  <a:srgbClr val="000000"/>
                </a:solidFill>
                <a:latin typeface="Poppins Bold"/>
              </a:rPr>
              <a:t> </a:t>
            </a:r>
            <a:r>
              <a:rPr lang="en-US" sz="1699" b="1" dirty="0" err="1">
                <a:solidFill>
                  <a:srgbClr val="000000"/>
                </a:solidFill>
                <a:latin typeface="Poppins Bold"/>
              </a:rPr>
              <a:t>услуг</a:t>
            </a:r>
            <a:r>
              <a:rPr lang="en-US" sz="1699" b="1" dirty="0">
                <a:solidFill>
                  <a:srgbClr val="000000"/>
                </a:solidFill>
                <a:latin typeface="Poppins Bold"/>
              </a:rPr>
              <a:t>) и </a:t>
            </a:r>
            <a:r>
              <a:rPr lang="en-US" sz="1699" b="1" dirty="0" err="1">
                <a:solidFill>
                  <a:srgbClr val="000000"/>
                </a:solidFill>
                <a:latin typeface="Poppins Bold"/>
              </a:rPr>
              <a:t>создания</a:t>
            </a:r>
            <a:r>
              <a:rPr lang="en-US" sz="1699" b="1" dirty="0">
                <a:solidFill>
                  <a:srgbClr val="000000"/>
                </a:solidFill>
                <a:latin typeface="Poppins Bold"/>
              </a:rPr>
              <a:t> </a:t>
            </a:r>
            <a:r>
              <a:rPr lang="en-US" sz="1699" b="1" dirty="0" err="1">
                <a:solidFill>
                  <a:srgbClr val="000000"/>
                </a:solidFill>
                <a:latin typeface="Poppins Bold"/>
              </a:rPr>
              <a:t>объектов</a:t>
            </a:r>
            <a:r>
              <a:rPr lang="en-US" sz="1699" b="1" dirty="0">
                <a:solidFill>
                  <a:srgbClr val="000000"/>
                </a:solidFill>
                <a:latin typeface="Poppins Bold"/>
              </a:rPr>
              <a:t> </a:t>
            </a:r>
            <a:r>
              <a:rPr lang="en-US" sz="1699" b="1" dirty="0" err="1">
                <a:solidFill>
                  <a:srgbClr val="000000"/>
                </a:solidFill>
                <a:latin typeface="Poppins Bold"/>
              </a:rPr>
              <a:t>интеллектуальной</a:t>
            </a:r>
            <a:r>
              <a:rPr lang="en-US" sz="1699" b="1" dirty="0">
                <a:solidFill>
                  <a:srgbClr val="000000"/>
                </a:solidFill>
                <a:latin typeface="Poppins Bold"/>
              </a:rPr>
              <a:t> </a:t>
            </a:r>
            <a:r>
              <a:rPr lang="en-US" sz="1699" b="1" dirty="0" err="1">
                <a:solidFill>
                  <a:srgbClr val="000000"/>
                </a:solidFill>
                <a:latin typeface="Poppins Bold"/>
              </a:rPr>
              <a:t>собственности</a:t>
            </a:r>
            <a:r>
              <a:rPr lang="en-US" sz="1699" b="1" dirty="0">
                <a:solidFill>
                  <a:srgbClr val="000000"/>
                </a:solidFill>
                <a:latin typeface="Poppins Bold"/>
              </a:rPr>
              <a:t> </a:t>
            </a:r>
            <a:r>
              <a:rPr lang="en-US" sz="1699" b="1" dirty="0" err="1">
                <a:solidFill>
                  <a:srgbClr val="000000"/>
                </a:solidFill>
                <a:latin typeface="Poppins Bold"/>
              </a:rPr>
              <a:t>по</a:t>
            </a:r>
            <a:r>
              <a:rPr lang="en-US" sz="1699" b="1" dirty="0">
                <a:solidFill>
                  <a:srgbClr val="000000"/>
                </a:solidFill>
                <a:latin typeface="Poppins Bold"/>
              </a:rPr>
              <a:t> </a:t>
            </a:r>
            <a:r>
              <a:rPr lang="en-US" sz="1699" b="1" dirty="0" err="1">
                <a:solidFill>
                  <a:srgbClr val="000000"/>
                </a:solidFill>
                <a:latin typeface="Poppins Bold"/>
              </a:rPr>
              <a:t>гражданско-правовому</a:t>
            </a:r>
            <a:r>
              <a:rPr lang="en-US" sz="1699" b="1" dirty="0">
                <a:solidFill>
                  <a:srgbClr val="000000"/>
                </a:solidFill>
                <a:latin typeface="Poppins Bold"/>
              </a:rPr>
              <a:t> </a:t>
            </a:r>
            <a:r>
              <a:rPr lang="en-US" sz="1699" b="1" dirty="0" err="1">
                <a:solidFill>
                  <a:srgbClr val="000000"/>
                </a:solidFill>
                <a:latin typeface="Poppins Bold"/>
              </a:rPr>
              <a:t>договору</a:t>
            </a:r>
            <a:r>
              <a:rPr lang="en-US" sz="1699" b="1" dirty="0">
                <a:solidFill>
                  <a:srgbClr val="000000"/>
                </a:solidFill>
                <a:latin typeface="Poppins Bold"/>
              </a:rPr>
              <a:t>, </a:t>
            </a:r>
            <a:r>
              <a:rPr lang="en-US" sz="1699" b="1" dirty="0" err="1">
                <a:solidFill>
                  <a:srgbClr val="000000"/>
                </a:solidFill>
                <a:latin typeface="Poppins Bold"/>
              </a:rPr>
              <a:t>соответствующие</a:t>
            </a:r>
            <a:r>
              <a:rPr lang="en-US" sz="1699" b="1" dirty="0">
                <a:solidFill>
                  <a:srgbClr val="000000"/>
                </a:solidFill>
                <a:latin typeface="Poppins Bold"/>
              </a:rPr>
              <a:t> </a:t>
            </a:r>
            <a:r>
              <a:rPr lang="en-US" sz="1699" b="1" dirty="0" err="1">
                <a:solidFill>
                  <a:srgbClr val="000000"/>
                </a:solidFill>
                <a:latin typeface="Poppins Bold"/>
              </a:rPr>
              <a:t>требованиям</a:t>
            </a:r>
            <a:r>
              <a:rPr lang="en-US" sz="1699" b="1" dirty="0">
                <a:solidFill>
                  <a:srgbClr val="000000"/>
                </a:solidFill>
                <a:latin typeface="Poppins Bold"/>
              </a:rPr>
              <a:t> </a:t>
            </a:r>
            <a:r>
              <a:rPr lang="en-US" sz="1699" b="1" dirty="0" err="1">
                <a:solidFill>
                  <a:srgbClr val="000000"/>
                </a:solidFill>
                <a:latin typeface="Poppins Bold"/>
              </a:rPr>
              <a:t>по</a:t>
            </a:r>
            <a:r>
              <a:rPr lang="en-US" sz="1699" b="1" dirty="0">
                <a:solidFill>
                  <a:srgbClr val="000000"/>
                </a:solidFill>
                <a:latin typeface="Poppins Bold"/>
              </a:rPr>
              <a:t> </a:t>
            </a:r>
            <a:r>
              <a:rPr lang="en-US" sz="1699" b="1" dirty="0" err="1">
                <a:solidFill>
                  <a:srgbClr val="000000"/>
                </a:solidFill>
                <a:latin typeface="Poppins Bold"/>
              </a:rPr>
              <a:t>охране</a:t>
            </a:r>
            <a:r>
              <a:rPr lang="en-US" sz="1699" b="1" dirty="0">
                <a:solidFill>
                  <a:srgbClr val="000000"/>
                </a:solidFill>
                <a:latin typeface="Poppins Bold"/>
              </a:rPr>
              <a:t> </a:t>
            </a:r>
            <a:r>
              <a:rPr lang="en-US" sz="1699" b="1" dirty="0" err="1">
                <a:solidFill>
                  <a:srgbClr val="000000"/>
                </a:solidFill>
                <a:latin typeface="Poppins Bold"/>
              </a:rPr>
              <a:t>труда</a:t>
            </a:r>
            <a:r>
              <a:rPr lang="en-US" sz="1699" b="1" dirty="0">
                <a:solidFill>
                  <a:srgbClr val="000000"/>
                </a:solidFill>
                <a:latin typeface="Poppins Bold"/>
              </a:rPr>
              <a:t>.</a:t>
            </a:r>
          </a:p>
        </p:txBody>
      </p:sp>
      <p:sp>
        <p:nvSpPr>
          <p:cNvPr id="40" name="TextBox 40"/>
          <p:cNvSpPr txBox="1"/>
          <p:nvPr/>
        </p:nvSpPr>
        <p:spPr>
          <a:xfrm>
            <a:off x="2162765" y="5756888"/>
            <a:ext cx="15096535" cy="270330"/>
          </a:xfrm>
          <a:prstGeom prst="rect">
            <a:avLst/>
          </a:prstGeom>
        </p:spPr>
        <p:txBody>
          <a:bodyPr lIns="0" tIns="0" rIns="0" bIns="0" rtlCol="0" anchor="t">
            <a:spAutoFit/>
          </a:bodyPr>
          <a:lstStyle/>
          <a:p>
            <a:pPr algn="just">
              <a:lnSpc>
                <a:spcPts val="2209"/>
              </a:lnSpc>
            </a:pPr>
            <a:r>
              <a:rPr lang="en-US" sz="1699" b="1" dirty="0" err="1">
                <a:solidFill>
                  <a:srgbClr val="000000"/>
                </a:solidFill>
                <a:latin typeface="Poppins Bold"/>
              </a:rPr>
              <a:t>Осуществлять</a:t>
            </a:r>
            <a:r>
              <a:rPr lang="en-US" sz="1699" b="1" dirty="0">
                <a:solidFill>
                  <a:srgbClr val="000000"/>
                </a:solidFill>
                <a:latin typeface="Poppins Bold"/>
              </a:rPr>
              <a:t> </a:t>
            </a:r>
            <a:r>
              <a:rPr lang="en-US" sz="1699" b="1" dirty="0" err="1">
                <a:solidFill>
                  <a:srgbClr val="000000"/>
                </a:solidFill>
                <a:latin typeface="Poppins Bold"/>
              </a:rPr>
              <a:t>обучение</a:t>
            </a:r>
            <a:r>
              <a:rPr lang="en-US" sz="1699" b="1" dirty="0">
                <a:solidFill>
                  <a:srgbClr val="000000"/>
                </a:solidFill>
                <a:latin typeface="Poppins Bold"/>
              </a:rPr>
              <a:t>, </a:t>
            </a:r>
            <a:r>
              <a:rPr lang="en-US" sz="1699" b="1" dirty="0" err="1">
                <a:solidFill>
                  <a:srgbClr val="000000"/>
                </a:solidFill>
                <a:latin typeface="Poppins Bold"/>
              </a:rPr>
              <a:t>стажировку</a:t>
            </a:r>
            <a:r>
              <a:rPr lang="en-US" sz="1699" b="1" dirty="0">
                <a:solidFill>
                  <a:srgbClr val="000000"/>
                </a:solidFill>
                <a:latin typeface="Poppins Bold"/>
              </a:rPr>
              <a:t>, </a:t>
            </a:r>
            <a:r>
              <a:rPr lang="en-US" sz="1699" b="1" dirty="0" err="1">
                <a:solidFill>
                  <a:srgbClr val="000000"/>
                </a:solidFill>
                <a:latin typeface="Poppins Bold"/>
              </a:rPr>
              <a:t>инструктаж</a:t>
            </a:r>
            <a:r>
              <a:rPr lang="en-US" sz="1699" b="1" dirty="0">
                <a:solidFill>
                  <a:srgbClr val="000000"/>
                </a:solidFill>
                <a:latin typeface="Poppins Bold"/>
              </a:rPr>
              <a:t> и </a:t>
            </a:r>
            <a:r>
              <a:rPr lang="en-US" sz="1699" b="1" dirty="0" err="1">
                <a:solidFill>
                  <a:srgbClr val="000000"/>
                </a:solidFill>
                <a:latin typeface="Poppins Bold"/>
              </a:rPr>
              <a:t>проверку</a:t>
            </a:r>
            <a:r>
              <a:rPr lang="en-US" sz="1699" b="1" dirty="0">
                <a:solidFill>
                  <a:srgbClr val="000000"/>
                </a:solidFill>
                <a:latin typeface="Poppins Bold"/>
              </a:rPr>
              <a:t> </a:t>
            </a:r>
            <a:r>
              <a:rPr lang="en-US" sz="1699" b="1" dirty="0" err="1">
                <a:solidFill>
                  <a:srgbClr val="000000"/>
                </a:solidFill>
                <a:latin typeface="Poppins Bold"/>
              </a:rPr>
              <a:t>знаний</a:t>
            </a:r>
            <a:r>
              <a:rPr lang="en-US" sz="1699" b="1" dirty="0">
                <a:solidFill>
                  <a:srgbClr val="000000"/>
                </a:solidFill>
                <a:latin typeface="Poppins Bold"/>
              </a:rPr>
              <a:t> </a:t>
            </a:r>
            <a:r>
              <a:rPr lang="en-US" sz="1699" b="1" dirty="0" err="1">
                <a:solidFill>
                  <a:srgbClr val="000000"/>
                </a:solidFill>
                <a:latin typeface="Poppins Bold"/>
              </a:rPr>
              <a:t>работающих</a:t>
            </a:r>
            <a:r>
              <a:rPr lang="en-US" sz="1699" b="1" dirty="0">
                <a:solidFill>
                  <a:srgbClr val="000000"/>
                </a:solidFill>
                <a:latin typeface="Poppins Bold"/>
              </a:rPr>
              <a:t> </a:t>
            </a:r>
            <a:r>
              <a:rPr lang="en-US" sz="1699" b="1" dirty="0" err="1">
                <a:solidFill>
                  <a:srgbClr val="000000"/>
                </a:solidFill>
                <a:latin typeface="Poppins Bold"/>
              </a:rPr>
              <a:t>по</a:t>
            </a:r>
            <a:r>
              <a:rPr lang="en-US" sz="1699" b="1" dirty="0">
                <a:solidFill>
                  <a:srgbClr val="000000"/>
                </a:solidFill>
                <a:latin typeface="Poppins Bold"/>
              </a:rPr>
              <a:t> </a:t>
            </a:r>
            <a:r>
              <a:rPr lang="en-US" sz="1699" b="1" dirty="0" err="1">
                <a:solidFill>
                  <a:srgbClr val="000000"/>
                </a:solidFill>
                <a:latin typeface="Poppins Bold"/>
              </a:rPr>
              <a:t>вопросам</a:t>
            </a:r>
            <a:r>
              <a:rPr lang="en-US" sz="1699" b="1" dirty="0">
                <a:solidFill>
                  <a:srgbClr val="000000"/>
                </a:solidFill>
                <a:latin typeface="Poppins Bold"/>
              </a:rPr>
              <a:t> </a:t>
            </a:r>
            <a:r>
              <a:rPr lang="en-US" sz="1699" b="1" dirty="0" err="1">
                <a:solidFill>
                  <a:srgbClr val="000000"/>
                </a:solidFill>
                <a:latin typeface="Poppins Bold"/>
              </a:rPr>
              <a:t>охраны</a:t>
            </a:r>
            <a:r>
              <a:rPr lang="en-US" sz="1699" b="1" dirty="0">
                <a:solidFill>
                  <a:srgbClr val="000000"/>
                </a:solidFill>
                <a:latin typeface="Poppins Bold"/>
              </a:rPr>
              <a:t> </a:t>
            </a:r>
            <a:r>
              <a:rPr lang="en-US" sz="1699" b="1" dirty="0" err="1">
                <a:solidFill>
                  <a:srgbClr val="000000"/>
                </a:solidFill>
                <a:latin typeface="Poppins Bold"/>
              </a:rPr>
              <a:t>труда</a:t>
            </a:r>
            <a:r>
              <a:rPr lang="en-US" sz="1699" dirty="0">
                <a:solidFill>
                  <a:srgbClr val="000000"/>
                </a:solidFill>
                <a:latin typeface="Poppins Bold"/>
              </a:rPr>
              <a:t>.</a:t>
            </a:r>
          </a:p>
        </p:txBody>
      </p:sp>
      <p:sp>
        <p:nvSpPr>
          <p:cNvPr id="41" name="TextBox 41"/>
          <p:cNvSpPr txBox="1"/>
          <p:nvPr/>
        </p:nvSpPr>
        <p:spPr>
          <a:xfrm>
            <a:off x="2162765" y="6780766"/>
            <a:ext cx="15096535" cy="552459"/>
          </a:xfrm>
          <a:prstGeom prst="rect">
            <a:avLst/>
          </a:prstGeom>
        </p:spPr>
        <p:txBody>
          <a:bodyPr lIns="0" tIns="0" rIns="0" bIns="0" rtlCol="0" anchor="t">
            <a:spAutoFit/>
          </a:bodyPr>
          <a:lstStyle/>
          <a:p>
            <a:pPr algn="just">
              <a:lnSpc>
                <a:spcPts val="2209"/>
              </a:lnSpc>
            </a:pPr>
            <a:r>
              <a:rPr lang="en-US" sz="1699" b="1" dirty="0" err="1">
                <a:solidFill>
                  <a:srgbClr val="000000"/>
                </a:solidFill>
                <a:latin typeface="Poppins Bold"/>
              </a:rPr>
              <a:t>Информировать</a:t>
            </a:r>
            <a:r>
              <a:rPr lang="en-US" sz="1699" b="1" dirty="0">
                <a:solidFill>
                  <a:srgbClr val="000000"/>
                </a:solidFill>
                <a:latin typeface="Poppins Bold"/>
              </a:rPr>
              <a:t> </a:t>
            </a:r>
            <a:r>
              <a:rPr lang="en-US" sz="1699" b="1" dirty="0" err="1">
                <a:solidFill>
                  <a:srgbClr val="000000"/>
                </a:solidFill>
                <a:latin typeface="Poppins Bold"/>
              </a:rPr>
              <a:t>работающих</a:t>
            </a:r>
            <a:r>
              <a:rPr lang="en-US" sz="1699" b="1" dirty="0">
                <a:solidFill>
                  <a:srgbClr val="000000"/>
                </a:solidFill>
                <a:latin typeface="Poppins Bold"/>
              </a:rPr>
              <a:t> о </a:t>
            </a:r>
            <a:r>
              <a:rPr lang="en-US" sz="1699" b="1" dirty="0" err="1">
                <a:solidFill>
                  <a:srgbClr val="000000"/>
                </a:solidFill>
                <a:latin typeface="Poppins Bold"/>
              </a:rPr>
              <a:t>состоянии</a:t>
            </a:r>
            <a:r>
              <a:rPr lang="en-US" sz="1699" b="1" dirty="0">
                <a:solidFill>
                  <a:srgbClr val="000000"/>
                </a:solidFill>
                <a:latin typeface="Poppins Bold"/>
              </a:rPr>
              <a:t> </a:t>
            </a:r>
            <a:r>
              <a:rPr lang="en-US" sz="1699" b="1" dirty="0" err="1">
                <a:solidFill>
                  <a:srgbClr val="000000"/>
                </a:solidFill>
                <a:latin typeface="Poppins Bold"/>
              </a:rPr>
              <a:t>условий</a:t>
            </a:r>
            <a:r>
              <a:rPr lang="en-US" sz="1699" b="1" dirty="0">
                <a:solidFill>
                  <a:srgbClr val="000000"/>
                </a:solidFill>
                <a:latin typeface="Poppins Bold"/>
              </a:rPr>
              <a:t> и </a:t>
            </a:r>
            <a:r>
              <a:rPr lang="en-US" sz="1699" b="1" dirty="0" err="1">
                <a:solidFill>
                  <a:srgbClr val="000000"/>
                </a:solidFill>
                <a:latin typeface="Poppins Bold"/>
              </a:rPr>
              <a:t>охраны</a:t>
            </a:r>
            <a:r>
              <a:rPr lang="en-US" sz="1699" b="1" dirty="0">
                <a:solidFill>
                  <a:srgbClr val="000000"/>
                </a:solidFill>
                <a:latin typeface="Poppins Bold"/>
              </a:rPr>
              <a:t> </a:t>
            </a:r>
            <a:r>
              <a:rPr lang="en-US" sz="1699" b="1" dirty="0" err="1">
                <a:solidFill>
                  <a:srgbClr val="000000"/>
                </a:solidFill>
                <a:latin typeface="Poppins Bold"/>
              </a:rPr>
              <a:t>труда</a:t>
            </a:r>
            <a:r>
              <a:rPr lang="en-US" sz="1699" b="1" dirty="0">
                <a:solidFill>
                  <a:srgbClr val="000000"/>
                </a:solidFill>
                <a:latin typeface="Poppins Bold"/>
              </a:rPr>
              <a:t> </a:t>
            </a:r>
            <a:r>
              <a:rPr lang="en-US" sz="1699" b="1" dirty="0" err="1">
                <a:solidFill>
                  <a:srgbClr val="000000"/>
                </a:solidFill>
                <a:latin typeface="Poppins Bold"/>
              </a:rPr>
              <a:t>на</a:t>
            </a:r>
            <a:r>
              <a:rPr lang="en-US" sz="1699" b="1" dirty="0">
                <a:solidFill>
                  <a:srgbClr val="000000"/>
                </a:solidFill>
                <a:latin typeface="Poppins Bold"/>
              </a:rPr>
              <a:t> </a:t>
            </a:r>
            <a:r>
              <a:rPr lang="en-US" sz="1699" b="1" dirty="0" err="1">
                <a:solidFill>
                  <a:srgbClr val="000000"/>
                </a:solidFill>
                <a:latin typeface="Poppins Bold"/>
              </a:rPr>
              <a:t>рабочем</a:t>
            </a:r>
            <a:r>
              <a:rPr lang="en-US" sz="1699" b="1" dirty="0">
                <a:solidFill>
                  <a:srgbClr val="000000"/>
                </a:solidFill>
                <a:latin typeface="Poppins Bold"/>
              </a:rPr>
              <a:t> </a:t>
            </a:r>
            <a:r>
              <a:rPr lang="en-US" sz="1699" b="1" dirty="0" err="1">
                <a:solidFill>
                  <a:srgbClr val="000000"/>
                </a:solidFill>
                <a:latin typeface="Poppins Bold"/>
              </a:rPr>
              <a:t>месте</a:t>
            </a:r>
            <a:r>
              <a:rPr lang="en-US" sz="1699" b="1" dirty="0">
                <a:solidFill>
                  <a:srgbClr val="000000"/>
                </a:solidFill>
                <a:latin typeface="Poppins Bold"/>
              </a:rPr>
              <a:t>, </a:t>
            </a:r>
            <a:r>
              <a:rPr lang="en-US" sz="1699" b="1" dirty="0" err="1">
                <a:solidFill>
                  <a:srgbClr val="000000"/>
                </a:solidFill>
                <a:latin typeface="Poppins Bold"/>
              </a:rPr>
              <a:t>существующем</a:t>
            </a:r>
            <a:r>
              <a:rPr lang="en-US" sz="1699" b="1" dirty="0">
                <a:solidFill>
                  <a:srgbClr val="000000"/>
                </a:solidFill>
                <a:latin typeface="Poppins Bold"/>
              </a:rPr>
              <a:t> </a:t>
            </a:r>
            <a:r>
              <a:rPr lang="en-US" sz="1699" b="1" dirty="0" err="1">
                <a:solidFill>
                  <a:srgbClr val="000000"/>
                </a:solidFill>
                <a:latin typeface="Poppins Bold"/>
              </a:rPr>
              <a:t>риске</a:t>
            </a:r>
            <a:r>
              <a:rPr lang="en-US" sz="1699" b="1" dirty="0">
                <a:solidFill>
                  <a:srgbClr val="000000"/>
                </a:solidFill>
                <a:latin typeface="Poppins Bold"/>
              </a:rPr>
              <a:t> </a:t>
            </a:r>
            <a:r>
              <a:rPr lang="en-US" sz="1699" b="1" dirty="0" err="1">
                <a:solidFill>
                  <a:srgbClr val="000000"/>
                </a:solidFill>
                <a:latin typeface="Poppins Bold"/>
              </a:rPr>
              <a:t>повреждения</a:t>
            </a:r>
            <a:r>
              <a:rPr lang="en-US" sz="1699" b="1" dirty="0">
                <a:solidFill>
                  <a:srgbClr val="000000"/>
                </a:solidFill>
                <a:latin typeface="Poppins Bold"/>
              </a:rPr>
              <a:t> </a:t>
            </a:r>
            <a:r>
              <a:rPr lang="en-US" sz="1699" b="1" dirty="0" err="1">
                <a:solidFill>
                  <a:srgbClr val="000000"/>
                </a:solidFill>
                <a:latin typeface="Poppins Bold"/>
              </a:rPr>
              <a:t>здоровья</a:t>
            </a:r>
            <a:r>
              <a:rPr lang="en-US" sz="1699" b="1" dirty="0">
                <a:solidFill>
                  <a:srgbClr val="000000"/>
                </a:solidFill>
                <a:latin typeface="Poppins Bold"/>
              </a:rPr>
              <a:t> и </a:t>
            </a:r>
            <a:r>
              <a:rPr lang="en-US" sz="1699" b="1" dirty="0" err="1">
                <a:solidFill>
                  <a:srgbClr val="000000"/>
                </a:solidFill>
                <a:latin typeface="Poppins Bold"/>
              </a:rPr>
              <a:t>полагающихся</a:t>
            </a:r>
            <a:r>
              <a:rPr lang="en-US" sz="1699" b="1" dirty="0">
                <a:solidFill>
                  <a:srgbClr val="000000"/>
                </a:solidFill>
                <a:latin typeface="Poppins Bold"/>
              </a:rPr>
              <a:t> </a:t>
            </a:r>
            <a:r>
              <a:rPr lang="en-US" sz="1699" b="1" dirty="0" err="1">
                <a:solidFill>
                  <a:srgbClr val="000000"/>
                </a:solidFill>
                <a:latin typeface="Poppins Bold"/>
              </a:rPr>
              <a:t>средствах</a:t>
            </a:r>
            <a:r>
              <a:rPr lang="en-US" sz="1699" b="1" dirty="0">
                <a:solidFill>
                  <a:srgbClr val="000000"/>
                </a:solidFill>
                <a:latin typeface="Poppins Bold"/>
              </a:rPr>
              <a:t> </a:t>
            </a:r>
            <a:r>
              <a:rPr lang="en-US" sz="1699" b="1" dirty="0" err="1">
                <a:solidFill>
                  <a:srgbClr val="000000"/>
                </a:solidFill>
                <a:latin typeface="Poppins Bold"/>
              </a:rPr>
              <a:t>индивидуальной</a:t>
            </a:r>
            <a:r>
              <a:rPr lang="en-US" sz="1699" b="1" dirty="0">
                <a:solidFill>
                  <a:srgbClr val="000000"/>
                </a:solidFill>
                <a:latin typeface="Poppins Bold"/>
              </a:rPr>
              <a:t> </a:t>
            </a:r>
            <a:r>
              <a:rPr lang="en-US" sz="1699" b="1" dirty="0" err="1">
                <a:solidFill>
                  <a:srgbClr val="000000"/>
                </a:solidFill>
                <a:latin typeface="Poppins Bold"/>
              </a:rPr>
              <a:t>защиты</a:t>
            </a:r>
            <a:r>
              <a:rPr lang="en-US" sz="1699" b="1" dirty="0">
                <a:solidFill>
                  <a:srgbClr val="000000"/>
                </a:solidFill>
                <a:latin typeface="Poppins Bold"/>
              </a:rPr>
              <a:t>, </a:t>
            </a:r>
            <a:r>
              <a:rPr lang="en-US" sz="1699" b="1" dirty="0" err="1">
                <a:solidFill>
                  <a:srgbClr val="000000"/>
                </a:solidFill>
                <a:latin typeface="Poppins Bold"/>
              </a:rPr>
              <a:t>компенсациях</a:t>
            </a:r>
            <a:r>
              <a:rPr lang="en-US" sz="1699" b="1" dirty="0">
                <a:solidFill>
                  <a:srgbClr val="000000"/>
                </a:solidFill>
                <a:latin typeface="Poppins Bold"/>
              </a:rPr>
              <a:t> </a:t>
            </a:r>
            <a:r>
              <a:rPr lang="en-US" sz="1699" b="1" dirty="0" err="1">
                <a:solidFill>
                  <a:srgbClr val="000000"/>
                </a:solidFill>
                <a:latin typeface="Poppins Bold"/>
              </a:rPr>
              <a:t>по</a:t>
            </a:r>
            <a:r>
              <a:rPr lang="en-US" sz="1699" b="1" dirty="0">
                <a:solidFill>
                  <a:srgbClr val="000000"/>
                </a:solidFill>
                <a:latin typeface="Poppins Bold"/>
              </a:rPr>
              <a:t> </a:t>
            </a:r>
            <a:r>
              <a:rPr lang="en-US" sz="1699" b="1" dirty="0" err="1">
                <a:solidFill>
                  <a:srgbClr val="000000"/>
                </a:solidFill>
                <a:latin typeface="Poppins Bold"/>
              </a:rPr>
              <a:t>условиям</a:t>
            </a:r>
            <a:r>
              <a:rPr lang="en-US" sz="1699" b="1" dirty="0">
                <a:solidFill>
                  <a:srgbClr val="000000"/>
                </a:solidFill>
                <a:latin typeface="Poppins Bold"/>
              </a:rPr>
              <a:t> </a:t>
            </a:r>
            <a:r>
              <a:rPr lang="en-US" sz="1699" b="1" dirty="0" err="1">
                <a:solidFill>
                  <a:srgbClr val="000000"/>
                </a:solidFill>
                <a:latin typeface="Poppins Bold"/>
              </a:rPr>
              <a:t>труда</a:t>
            </a:r>
            <a:r>
              <a:rPr lang="en-US" sz="1699" b="1" dirty="0">
                <a:solidFill>
                  <a:srgbClr val="000000"/>
                </a:solidFill>
                <a:latin typeface="Poppins Bold"/>
              </a:rPr>
              <a:t>.</a:t>
            </a:r>
          </a:p>
        </p:txBody>
      </p:sp>
      <p:sp>
        <p:nvSpPr>
          <p:cNvPr id="42" name="TextBox 42"/>
          <p:cNvSpPr txBox="1"/>
          <p:nvPr/>
        </p:nvSpPr>
        <p:spPr>
          <a:xfrm>
            <a:off x="2162765" y="7845026"/>
            <a:ext cx="15096535" cy="552459"/>
          </a:xfrm>
          <a:prstGeom prst="rect">
            <a:avLst/>
          </a:prstGeom>
        </p:spPr>
        <p:txBody>
          <a:bodyPr lIns="0" tIns="0" rIns="0" bIns="0" rtlCol="0" anchor="t">
            <a:spAutoFit/>
          </a:bodyPr>
          <a:lstStyle/>
          <a:p>
            <a:pPr algn="just">
              <a:lnSpc>
                <a:spcPts val="2209"/>
              </a:lnSpc>
            </a:pPr>
            <a:r>
              <a:rPr lang="en-US" sz="1699" b="1" dirty="0" err="1">
                <a:solidFill>
                  <a:srgbClr val="000000"/>
                </a:solidFill>
                <a:latin typeface="Poppins Bold"/>
              </a:rPr>
              <a:t>Предоставлять</a:t>
            </a:r>
            <a:r>
              <a:rPr lang="en-US" sz="1699" b="1" dirty="0">
                <a:solidFill>
                  <a:srgbClr val="000000"/>
                </a:solidFill>
                <a:latin typeface="Poppins Bold"/>
              </a:rPr>
              <a:t> </a:t>
            </a:r>
            <a:r>
              <a:rPr lang="en-US" sz="1699" b="1" dirty="0" err="1">
                <a:solidFill>
                  <a:srgbClr val="000000"/>
                </a:solidFill>
                <a:latin typeface="Poppins Bold"/>
              </a:rPr>
              <a:t>по</a:t>
            </a:r>
            <a:r>
              <a:rPr lang="en-US" sz="1699" b="1" dirty="0">
                <a:solidFill>
                  <a:srgbClr val="000000"/>
                </a:solidFill>
                <a:latin typeface="Poppins Bold"/>
              </a:rPr>
              <a:t> </a:t>
            </a:r>
            <a:r>
              <a:rPr lang="en-US" sz="1699" b="1" dirty="0" err="1">
                <a:solidFill>
                  <a:srgbClr val="000000"/>
                </a:solidFill>
                <a:latin typeface="Poppins Bold"/>
              </a:rPr>
              <a:t>запросу</a:t>
            </a:r>
            <a:r>
              <a:rPr lang="en-US" sz="1699" b="1" dirty="0">
                <a:solidFill>
                  <a:srgbClr val="000000"/>
                </a:solidFill>
                <a:latin typeface="Poppins Bold"/>
              </a:rPr>
              <a:t> </a:t>
            </a:r>
            <a:r>
              <a:rPr lang="en-US" sz="1699" b="1" dirty="0" err="1">
                <a:solidFill>
                  <a:srgbClr val="000000"/>
                </a:solidFill>
                <a:latin typeface="Poppins Bold"/>
              </a:rPr>
              <a:t>контролирующих</a:t>
            </a:r>
            <a:r>
              <a:rPr lang="en-US" sz="1699" b="1" dirty="0">
                <a:solidFill>
                  <a:srgbClr val="000000"/>
                </a:solidFill>
                <a:latin typeface="Poppins Bold"/>
              </a:rPr>
              <a:t> (</a:t>
            </a:r>
            <a:r>
              <a:rPr lang="en-US" sz="1699" b="1" dirty="0" err="1">
                <a:solidFill>
                  <a:srgbClr val="000000"/>
                </a:solidFill>
                <a:latin typeface="Poppins Bold"/>
              </a:rPr>
              <a:t>надзорных</a:t>
            </a:r>
            <a:r>
              <a:rPr lang="en-US" sz="1699" b="1" dirty="0">
                <a:solidFill>
                  <a:srgbClr val="000000"/>
                </a:solidFill>
                <a:latin typeface="Poppins Bold"/>
              </a:rPr>
              <a:t>) </a:t>
            </a:r>
            <a:r>
              <a:rPr lang="en-US" sz="1699" b="1" dirty="0" err="1">
                <a:solidFill>
                  <a:srgbClr val="000000"/>
                </a:solidFill>
                <a:latin typeface="Poppins Bold"/>
              </a:rPr>
              <a:t>органов</a:t>
            </a:r>
            <a:r>
              <a:rPr lang="en-US" sz="1699" b="1" dirty="0">
                <a:solidFill>
                  <a:srgbClr val="000000"/>
                </a:solidFill>
                <a:latin typeface="Poppins Bold"/>
              </a:rPr>
              <a:t> </a:t>
            </a:r>
            <a:r>
              <a:rPr lang="en-US" sz="1699" b="1" dirty="0" err="1">
                <a:solidFill>
                  <a:srgbClr val="000000"/>
                </a:solidFill>
                <a:latin typeface="Poppins Bold"/>
              </a:rPr>
              <a:t>информацию</a:t>
            </a:r>
            <a:r>
              <a:rPr lang="en-US" sz="1699" b="1" dirty="0">
                <a:solidFill>
                  <a:srgbClr val="000000"/>
                </a:solidFill>
                <a:latin typeface="Poppins Bold"/>
              </a:rPr>
              <a:t> и (</a:t>
            </a:r>
            <a:r>
              <a:rPr lang="en-US" sz="1699" b="1" dirty="0" err="1">
                <a:solidFill>
                  <a:srgbClr val="000000"/>
                </a:solidFill>
                <a:latin typeface="Poppins Bold"/>
              </a:rPr>
              <a:t>или</a:t>
            </a:r>
            <a:r>
              <a:rPr lang="en-US" sz="1699" b="1" dirty="0">
                <a:solidFill>
                  <a:srgbClr val="000000"/>
                </a:solidFill>
                <a:latin typeface="Poppins Bold"/>
              </a:rPr>
              <a:t>) </a:t>
            </a:r>
            <a:r>
              <a:rPr lang="en-US" sz="1699" b="1" dirty="0" err="1">
                <a:solidFill>
                  <a:srgbClr val="000000"/>
                </a:solidFill>
                <a:latin typeface="Poppins Bold"/>
              </a:rPr>
              <a:t>документы</a:t>
            </a:r>
            <a:r>
              <a:rPr lang="en-US" sz="1699" b="1" dirty="0">
                <a:solidFill>
                  <a:srgbClr val="000000"/>
                </a:solidFill>
                <a:latin typeface="Poppins Bold"/>
              </a:rPr>
              <a:t>, </a:t>
            </a:r>
            <a:r>
              <a:rPr lang="en-US" sz="1699" b="1" dirty="0" err="1">
                <a:solidFill>
                  <a:srgbClr val="000000"/>
                </a:solidFill>
                <a:latin typeface="Poppins Bold"/>
              </a:rPr>
              <a:t>ведение</a:t>
            </a:r>
            <a:r>
              <a:rPr lang="en-US" sz="1699" b="1" dirty="0">
                <a:solidFill>
                  <a:srgbClr val="000000"/>
                </a:solidFill>
                <a:latin typeface="Poppins Bold"/>
              </a:rPr>
              <a:t> </a:t>
            </a:r>
            <a:r>
              <a:rPr lang="en-US" sz="1699" b="1" dirty="0" err="1">
                <a:solidFill>
                  <a:srgbClr val="000000"/>
                </a:solidFill>
                <a:latin typeface="Poppins Bold"/>
              </a:rPr>
              <a:t>которых</a:t>
            </a:r>
            <a:r>
              <a:rPr lang="en-US" sz="1699" b="1" dirty="0">
                <a:solidFill>
                  <a:srgbClr val="000000"/>
                </a:solidFill>
                <a:latin typeface="Poppins Bold"/>
              </a:rPr>
              <a:t> </a:t>
            </a:r>
            <a:r>
              <a:rPr lang="en-US" sz="1699" b="1" dirty="0" err="1">
                <a:solidFill>
                  <a:srgbClr val="000000"/>
                </a:solidFill>
                <a:latin typeface="Poppins Bold"/>
              </a:rPr>
              <a:t>предусмотрено</a:t>
            </a:r>
            <a:r>
              <a:rPr lang="en-US" sz="1699" b="1" dirty="0">
                <a:solidFill>
                  <a:srgbClr val="000000"/>
                </a:solidFill>
                <a:latin typeface="Poppins Bold"/>
              </a:rPr>
              <a:t> </a:t>
            </a:r>
            <a:r>
              <a:rPr lang="en-US" sz="1699" b="1" dirty="0" err="1">
                <a:solidFill>
                  <a:srgbClr val="000000"/>
                </a:solidFill>
                <a:latin typeface="Poppins Bold"/>
              </a:rPr>
              <a:t>законодательством</a:t>
            </a:r>
            <a:r>
              <a:rPr lang="en-US" sz="1699" b="1" dirty="0">
                <a:solidFill>
                  <a:srgbClr val="000000"/>
                </a:solidFill>
                <a:latin typeface="Poppins Bold"/>
              </a:rPr>
              <a:t> </a:t>
            </a:r>
            <a:r>
              <a:rPr lang="en-US" sz="1699" b="1" dirty="0" err="1">
                <a:solidFill>
                  <a:srgbClr val="000000"/>
                </a:solidFill>
                <a:latin typeface="Poppins Bold"/>
              </a:rPr>
              <a:t>об</a:t>
            </a:r>
            <a:r>
              <a:rPr lang="en-US" sz="1699" b="1" dirty="0">
                <a:solidFill>
                  <a:srgbClr val="000000"/>
                </a:solidFill>
                <a:latin typeface="Poppins Bold"/>
              </a:rPr>
              <a:t> </a:t>
            </a:r>
            <a:r>
              <a:rPr lang="en-US" sz="1699" b="1" dirty="0" err="1">
                <a:solidFill>
                  <a:srgbClr val="000000"/>
                </a:solidFill>
                <a:latin typeface="Poppins Bold"/>
              </a:rPr>
              <a:t>охране</a:t>
            </a:r>
            <a:r>
              <a:rPr lang="en-US" sz="1699" b="1" dirty="0">
                <a:solidFill>
                  <a:srgbClr val="000000"/>
                </a:solidFill>
                <a:latin typeface="Poppins Bold"/>
              </a:rPr>
              <a:t> </a:t>
            </a:r>
            <a:r>
              <a:rPr lang="en-US" sz="1699" b="1" dirty="0" err="1">
                <a:solidFill>
                  <a:srgbClr val="000000"/>
                </a:solidFill>
                <a:latin typeface="Poppins Bold"/>
              </a:rPr>
              <a:t>труда</a:t>
            </a:r>
            <a:r>
              <a:rPr lang="en-US" sz="1699" b="1" dirty="0">
                <a:solidFill>
                  <a:srgbClr val="000000"/>
                </a:solidFill>
                <a:latin typeface="Poppins Bold"/>
              </a:rPr>
              <a:t>, </a:t>
            </a:r>
            <a:r>
              <a:rPr lang="en-US" sz="1699" b="1" dirty="0" err="1">
                <a:solidFill>
                  <a:srgbClr val="000000"/>
                </a:solidFill>
                <a:latin typeface="Poppins Bold"/>
              </a:rPr>
              <a:t>или</a:t>
            </a:r>
            <a:r>
              <a:rPr lang="en-US" sz="1699" b="1" dirty="0">
                <a:solidFill>
                  <a:srgbClr val="000000"/>
                </a:solidFill>
                <a:latin typeface="Poppins Bold"/>
              </a:rPr>
              <a:t> </a:t>
            </a:r>
            <a:r>
              <a:rPr lang="en-US" sz="1699" b="1" dirty="0" err="1">
                <a:solidFill>
                  <a:srgbClr val="000000"/>
                </a:solidFill>
                <a:latin typeface="Poppins Bold"/>
              </a:rPr>
              <a:t>сообщать</a:t>
            </a:r>
            <a:r>
              <a:rPr lang="en-US" sz="1699" b="1" dirty="0">
                <a:solidFill>
                  <a:srgbClr val="000000"/>
                </a:solidFill>
                <a:latin typeface="Poppins Bold"/>
              </a:rPr>
              <a:t> </a:t>
            </a:r>
            <a:r>
              <a:rPr lang="en-US" sz="1699" b="1" dirty="0" err="1">
                <a:solidFill>
                  <a:srgbClr val="000000"/>
                </a:solidFill>
                <a:latin typeface="Poppins Bold"/>
              </a:rPr>
              <a:t>об</a:t>
            </a:r>
            <a:r>
              <a:rPr lang="en-US" sz="1699" b="1" dirty="0">
                <a:solidFill>
                  <a:srgbClr val="000000"/>
                </a:solidFill>
                <a:latin typeface="Poppins Bold"/>
              </a:rPr>
              <a:t> </a:t>
            </a:r>
            <a:r>
              <a:rPr lang="en-US" sz="1699" b="1" dirty="0" err="1">
                <a:solidFill>
                  <a:srgbClr val="000000"/>
                </a:solidFill>
                <a:latin typeface="Poppins Bold"/>
              </a:rPr>
              <a:t>их</a:t>
            </a:r>
            <a:r>
              <a:rPr lang="en-US" sz="1699" b="1" dirty="0">
                <a:solidFill>
                  <a:srgbClr val="000000"/>
                </a:solidFill>
                <a:latin typeface="Poppins Bold"/>
              </a:rPr>
              <a:t> </a:t>
            </a:r>
            <a:r>
              <a:rPr lang="en-US" sz="1699" b="1" dirty="0" err="1">
                <a:solidFill>
                  <a:srgbClr val="000000"/>
                </a:solidFill>
                <a:latin typeface="Poppins Bold"/>
              </a:rPr>
              <a:t>отсутствии</a:t>
            </a:r>
            <a:r>
              <a:rPr lang="en-US" sz="1699" b="1" dirty="0">
                <a:solidFill>
                  <a:srgbClr val="000000"/>
                </a:solidFill>
                <a:latin typeface="Poppins Bold"/>
              </a:rPr>
              <a:t>.</a:t>
            </a:r>
          </a:p>
        </p:txBody>
      </p:sp>
      <p:sp>
        <p:nvSpPr>
          <p:cNvPr id="43" name="TextBox 43"/>
          <p:cNvSpPr txBox="1"/>
          <p:nvPr/>
        </p:nvSpPr>
        <p:spPr>
          <a:xfrm>
            <a:off x="2162765" y="9185511"/>
            <a:ext cx="15096535" cy="270330"/>
          </a:xfrm>
          <a:prstGeom prst="rect">
            <a:avLst/>
          </a:prstGeom>
        </p:spPr>
        <p:txBody>
          <a:bodyPr lIns="0" tIns="0" rIns="0" bIns="0" rtlCol="0" anchor="t">
            <a:spAutoFit/>
          </a:bodyPr>
          <a:lstStyle/>
          <a:p>
            <a:pPr algn="just">
              <a:lnSpc>
                <a:spcPts val="2209"/>
              </a:lnSpc>
            </a:pPr>
            <a:r>
              <a:rPr lang="en-US" sz="1699" b="1" dirty="0" err="1">
                <a:solidFill>
                  <a:srgbClr val="000000"/>
                </a:solidFill>
                <a:latin typeface="Poppins Bold"/>
              </a:rPr>
              <a:t>Не</a:t>
            </a:r>
            <a:r>
              <a:rPr lang="en-US" sz="1699" b="1" dirty="0">
                <a:solidFill>
                  <a:srgbClr val="000000"/>
                </a:solidFill>
                <a:latin typeface="Poppins Bold"/>
              </a:rPr>
              <a:t> </a:t>
            </a:r>
            <a:r>
              <a:rPr lang="en-US" sz="1699" b="1" dirty="0" err="1">
                <a:solidFill>
                  <a:srgbClr val="000000"/>
                </a:solidFill>
                <a:latin typeface="Poppins Bold"/>
              </a:rPr>
              <a:t>препятствовать</a:t>
            </a:r>
            <a:r>
              <a:rPr lang="en-US" sz="1699" b="1" dirty="0">
                <a:solidFill>
                  <a:srgbClr val="000000"/>
                </a:solidFill>
                <a:latin typeface="Poppins Bold"/>
              </a:rPr>
              <a:t> </a:t>
            </a:r>
            <a:r>
              <a:rPr lang="en-US" sz="1699" b="1" dirty="0" err="1">
                <a:solidFill>
                  <a:srgbClr val="000000"/>
                </a:solidFill>
                <a:latin typeface="Poppins Bold"/>
              </a:rPr>
              <a:t>работающим</a:t>
            </a:r>
            <a:r>
              <a:rPr lang="en-US" sz="1699" b="1" dirty="0">
                <a:solidFill>
                  <a:srgbClr val="000000"/>
                </a:solidFill>
                <a:latin typeface="Poppins Bold"/>
              </a:rPr>
              <a:t> в </a:t>
            </a:r>
            <a:r>
              <a:rPr lang="en-US" sz="1699" b="1" dirty="0" err="1">
                <a:solidFill>
                  <a:srgbClr val="000000"/>
                </a:solidFill>
                <a:latin typeface="Poppins Bold"/>
              </a:rPr>
              <a:t>реализации</a:t>
            </a:r>
            <a:r>
              <a:rPr lang="en-US" sz="1699" b="1" dirty="0">
                <a:solidFill>
                  <a:srgbClr val="000000"/>
                </a:solidFill>
                <a:latin typeface="Poppins Bold"/>
              </a:rPr>
              <a:t> </a:t>
            </a:r>
            <a:r>
              <a:rPr lang="en-US" sz="1699" b="1" dirty="0" err="1">
                <a:solidFill>
                  <a:srgbClr val="000000"/>
                </a:solidFill>
                <a:latin typeface="Poppins Bold"/>
              </a:rPr>
              <a:t>их</a:t>
            </a:r>
            <a:r>
              <a:rPr lang="en-US" sz="1699" b="1" dirty="0">
                <a:solidFill>
                  <a:srgbClr val="000000"/>
                </a:solidFill>
                <a:latin typeface="Poppins Bold"/>
              </a:rPr>
              <a:t> </a:t>
            </a:r>
            <a:r>
              <a:rPr lang="en-US" sz="1699" b="1" dirty="0" err="1">
                <a:solidFill>
                  <a:srgbClr val="000000"/>
                </a:solidFill>
                <a:latin typeface="Poppins Bold"/>
              </a:rPr>
              <a:t>права</a:t>
            </a:r>
            <a:r>
              <a:rPr lang="en-US" sz="1699" b="1" dirty="0">
                <a:solidFill>
                  <a:srgbClr val="000000"/>
                </a:solidFill>
                <a:latin typeface="Poppins Bold"/>
              </a:rPr>
              <a:t> </a:t>
            </a:r>
            <a:r>
              <a:rPr lang="en-US" sz="1699" b="1" dirty="0" err="1">
                <a:solidFill>
                  <a:srgbClr val="000000"/>
                </a:solidFill>
                <a:latin typeface="Poppins Bold"/>
              </a:rPr>
              <a:t>на</a:t>
            </a:r>
            <a:r>
              <a:rPr lang="en-US" sz="1699" b="1" dirty="0">
                <a:solidFill>
                  <a:srgbClr val="000000"/>
                </a:solidFill>
                <a:latin typeface="Poppins Bold"/>
              </a:rPr>
              <a:t> </a:t>
            </a:r>
            <a:r>
              <a:rPr lang="en-US" sz="1699" b="1" dirty="0" err="1">
                <a:solidFill>
                  <a:srgbClr val="000000"/>
                </a:solidFill>
                <a:latin typeface="Poppins Bold"/>
              </a:rPr>
              <a:t>охрану</a:t>
            </a:r>
            <a:r>
              <a:rPr lang="en-US" sz="1699" b="1" dirty="0">
                <a:solidFill>
                  <a:srgbClr val="000000"/>
                </a:solidFill>
                <a:latin typeface="Poppins Bold"/>
              </a:rPr>
              <a:t> </a:t>
            </a:r>
            <a:r>
              <a:rPr lang="en-US" sz="1699" b="1" dirty="0" err="1">
                <a:solidFill>
                  <a:srgbClr val="000000"/>
                </a:solidFill>
                <a:latin typeface="Poppins Bold"/>
              </a:rPr>
              <a:t>труда</a:t>
            </a:r>
            <a:r>
              <a:rPr lang="en-US" sz="1699" b="1" dirty="0">
                <a:solidFill>
                  <a:srgbClr val="000000"/>
                </a:solidFill>
                <a:latin typeface="Poppins Bold"/>
              </a:rPr>
              <a:t>.</a:t>
            </a:r>
          </a:p>
        </p:txBody>
      </p:sp>
      <p:sp>
        <p:nvSpPr>
          <p:cNvPr id="44" name="Freeform 4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20"/>
            <a:stretch>
              <a:fillRect/>
            </a:stretch>
          </a:blipFill>
        </p:spPr>
      </p:sp>
      <p:sp>
        <p:nvSpPr>
          <p:cNvPr id="45" name="TextBox 45"/>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28700" y="3805509"/>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110112" y="3886921"/>
            <a:ext cx="916691" cy="916691"/>
          </a:xfrm>
          <a:custGeom>
            <a:avLst/>
            <a:gdLst/>
            <a:ahLst/>
            <a:cxnLst/>
            <a:rect l="l" t="t" r="r" b="b"/>
            <a:pathLst>
              <a:path w="916691" h="916691">
                <a:moveTo>
                  <a:pt x="0" y="0"/>
                </a:moveTo>
                <a:lnTo>
                  <a:pt x="916692" y="0"/>
                </a:lnTo>
                <a:lnTo>
                  <a:pt x="916692" y="916692"/>
                </a:lnTo>
                <a:lnTo>
                  <a:pt x="0" y="9166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157643" y="3934452"/>
            <a:ext cx="821629" cy="821629"/>
          </a:xfrm>
          <a:custGeom>
            <a:avLst/>
            <a:gdLst/>
            <a:ahLst/>
            <a:cxnLst/>
            <a:rect l="l" t="t" r="r" b="b"/>
            <a:pathLst>
              <a:path w="821629" h="821629">
                <a:moveTo>
                  <a:pt x="0" y="0"/>
                </a:moveTo>
                <a:lnTo>
                  <a:pt x="821630" y="0"/>
                </a:lnTo>
                <a:lnTo>
                  <a:pt x="821630" y="821630"/>
                </a:lnTo>
                <a:lnTo>
                  <a:pt x="0" y="82163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28700" y="5056475"/>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110112" y="5137887"/>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157643" y="5185418"/>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1028700" y="6307441"/>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110112" y="6388853"/>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a:off x="1157643" y="6436384"/>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1028700" y="7558407"/>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5" name="Freeform 15"/>
          <p:cNvSpPr/>
          <p:nvPr/>
        </p:nvSpPr>
        <p:spPr>
          <a:xfrm>
            <a:off x="1110112" y="7639819"/>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Freeform 16"/>
          <p:cNvSpPr/>
          <p:nvPr/>
        </p:nvSpPr>
        <p:spPr>
          <a:xfrm>
            <a:off x="1157643" y="7687350"/>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7" name="Group 17"/>
          <p:cNvGrpSpPr/>
          <p:nvPr/>
        </p:nvGrpSpPr>
        <p:grpSpPr>
          <a:xfrm>
            <a:off x="-1342907" y="10016500"/>
            <a:ext cx="20973813" cy="734301"/>
            <a:chOff x="0" y="0"/>
            <a:chExt cx="11607985" cy="406400"/>
          </a:xfrm>
        </p:grpSpPr>
        <p:sp>
          <p:nvSpPr>
            <p:cNvPr id="18" name="Freeform 18"/>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19" name="TextBox 19"/>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488624" y="10016500"/>
            <a:ext cx="13310752" cy="734301"/>
            <a:chOff x="0" y="0"/>
            <a:chExt cx="7366854" cy="406400"/>
          </a:xfrm>
        </p:grpSpPr>
        <p:sp>
          <p:nvSpPr>
            <p:cNvPr id="21" name="Freeform 21"/>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22" name="TextBox 22"/>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131384" y="10016500"/>
            <a:ext cx="10025232" cy="734301"/>
            <a:chOff x="0" y="0"/>
            <a:chExt cx="5548478" cy="406400"/>
          </a:xfrm>
        </p:grpSpPr>
        <p:sp>
          <p:nvSpPr>
            <p:cNvPr id="24" name="Freeform 24"/>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25" name="TextBox 25"/>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819728" y="1978071"/>
            <a:ext cx="11298612" cy="1273662"/>
          </a:xfrm>
          <a:custGeom>
            <a:avLst/>
            <a:gdLst/>
            <a:ahLst/>
            <a:cxnLst/>
            <a:rect l="l" t="t" r="r" b="b"/>
            <a:pathLst>
              <a:path w="11298612" h="1273662">
                <a:moveTo>
                  <a:pt x="0" y="0"/>
                </a:moveTo>
                <a:lnTo>
                  <a:pt x="11298611" y="0"/>
                </a:lnTo>
                <a:lnTo>
                  <a:pt x="11298611" y="1273662"/>
                </a:lnTo>
                <a:lnTo>
                  <a:pt x="0" y="1273662"/>
                </a:lnTo>
                <a:lnTo>
                  <a:pt x="0" y="0"/>
                </a:lnTo>
                <a:close/>
              </a:path>
            </a:pathLst>
          </a:custGeom>
          <a:blipFill>
            <a:blip r:embed="rId12">
              <a:alphaModFix amt="80000"/>
              <a:extLst>
                <a:ext uri="{96DAC541-7B7A-43D3-8B79-37D633B846F1}">
                  <asvg:svgBlip xmlns="" xmlns:asvg="http://schemas.microsoft.com/office/drawing/2016/SVG/main" r:embed="rId13"/>
                </a:ext>
              </a:extLst>
            </a:blip>
            <a:stretch>
              <a:fillRect/>
            </a:stretch>
          </a:blipFill>
        </p:spPr>
      </p:sp>
      <p:sp>
        <p:nvSpPr>
          <p:cNvPr id="27" name="Freeform 27"/>
          <p:cNvSpPr/>
          <p:nvPr/>
        </p:nvSpPr>
        <p:spPr>
          <a:xfrm>
            <a:off x="9711032" y="1916708"/>
            <a:ext cx="1396387" cy="1396387"/>
          </a:xfrm>
          <a:custGeom>
            <a:avLst/>
            <a:gdLst/>
            <a:ahLst/>
            <a:cxnLst/>
            <a:rect l="l" t="t" r="r" b="b"/>
            <a:pathLst>
              <a:path w="1396387" h="1396387">
                <a:moveTo>
                  <a:pt x="0" y="0"/>
                </a:moveTo>
                <a:lnTo>
                  <a:pt x="1396388" y="0"/>
                </a:lnTo>
                <a:lnTo>
                  <a:pt x="1396388" y="1396387"/>
                </a:lnTo>
                <a:lnTo>
                  <a:pt x="0" y="139638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w="47625" cap="rnd">
            <a:noFill/>
            <a:prstDash val="solid"/>
            <a:round/>
          </a:ln>
        </p:spPr>
      </p:sp>
      <p:sp>
        <p:nvSpPr>
          <p:cNvPr id="28" name="TextBox 28"/>
          <p:cNvSpPr txBox="1"/>
          <p:nvPr/>
        </p:nvSpPr>
        <p:spPr>
          <a:xfrm>
            <a:off x="3954867" y="351028"/>
            <a:ext cx="10378267" cy="1355344"/>
          </a:xfrm>
          <a:prstGeom prst="rect">
            <a:avLst/>
          </a:prstGeom>
        </p:spPr>
        <p:txBody>
          <a:bodyPr lIns="0" tIns="0" rIns="0" bIns="0" rtlCol="0" anchor="t">
            <a:spAutoFit/>
          </a:bodyPr>
          <a:lstStyle/>
          <a:p>
            <a:pPr algn="ctr">
              <a:lnSpc>
                <a:spcPts val="5197"/>
              </a:lnSpc>
            </a:pPr>
            <a:r>
              <a:rPr lang="en-US" sz="4599" b="1" spc="-137" dirty="0" err="1">
                <a:ln>
                  <a:solidFill>
                    <a:sysClr val="windowText" lastClr="000000"/>
                  </a:solidFill>
                </a:ln>
                <a:solidFill>
                  <a:srgbClr val="F8AA15"/>
                </a:solidFill>
                <a:latin typeface="Poppins Bold"/>
              </a:rPr>
              <a:t>Обязанности</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работодателя</a:t>
            </a:r>
            <a:r>
              <a:rPr lang="en-US" sz="4599" b="1" spc="-137" dirty="0">
                <a:ln>
                  <a:solidFill>
                    <a:sysClr val="windowText" lastClr="000000"/>
                  </a:solidFill>
                </a:ln>
                <a:solidFill>
                  <a:srgbClr val="F8AA15"/>
                </a:solidFill>
                <a:latin typeface="Poppins Bold"/>
              </a:rPr>
              <a:t> </a:t>
            </a:r>
          </a:p>
          <a:p>
            <a:pPr algn="ctr">
              <a:lnSpc>
                <a:spcPts val="5197"/>
              </a:lnSpc>
            </a:pPr>
            <a:r>
              <a:rPr lang="en-US" sz="4599" b="1" spc="-137" dirty="0" err="1">
                <a:ln>
                  <a:solidFill>
                    <a:sysClr val="windowText" lastClr="000000"/>
                  </a:solidFill>
                </a:ln>
                <a:solidFill>
                  <a:srgbClr val="F8AA15"/>
                </a:solidFill>
                <a:latin typeface="Poppins Bold"/>
              </a:rPr>
              <a:t>по</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обеспечению</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охраны</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труда</a:t>
            </a:r>
            <a:endParaRPr lang="en-US" sz="4599" b="1" spc="-137" dirty="0">
              <a:ln>
                <a:solidFill>
                  <a:sysClr val="windowText" lastClr="000000"/>
                </a:solidFill>
              </a:ln>
              <a:solidFill>
                <a:srgbClr val="F8AA15"/>
              </a:solidFill>
              <a:latin typeface="Poppins Bold"/>
            </a:endParaRPr>
          </a:p>
        </p:txBody>
      </p:sp>
      <p:sp>
        <p:nvSpPr>
          <p:cNvPr id="29" name="TextBox 29"/>
          <p:cNvSpPr txBox="1"/>
          <p:nvPr/>
        </p:nvSpPr>
        <p:spPr>
          <a:xfrm>
            <a:off x="2162765" y="4160820"/>
            <a:ext cx="15096535" cy="332270"/>
          </a:xfrm>
          <a:prstGeom prst="rect">
            <a:avLst/>
          </a:prstGeom>
        </p:spPr>
        <p:txBody>
          <a:bodyPr lIns="0" tIns="0" rIns="0" bIns="0" rtlCol="0" anchor="t">
            <a:spAutoFit/>
          </a:bodyPr>
          <a:lstStyle/>
          <a:p>
            <a:pPr algn="just">
              <a:lnSpc>
                <a:spcPts val="2729"/>
              </a:lnSpc>
            </a:pPr>
            <a:r>
              <a:rPr lang="en-US" sz="2099" b="1" dirty="0" err="1">
                <a:solidFill>
                  <a:srgbClr val="000000"/>
                </a:solidFill>
                <a:latin typeface="Poppins Bold"/>
              </a:rPr>
              <a:t>Обеспечению</a:t>
            </a:r>
            <a:r>
              <a:rPr lang="en-US" sz="2099" b="1" dirty="0">
                <a:solidFill>
                  <a:srgbClr val="000000"/>
                </a:solidFill>
                <a:latin typeface="Poppins Bold"/>
              </a:rPr>
              <a:t> </a:t>
            </a:r>
            <a:r>
              <a:rPr lang="en-US" sz="2099" b="1" dirty="0" err="1">
                <a:solidFill>
                  <a:srgbClr val="000000"/>
                </a:solidFill>
                <a:latin typeface="Poppins Bold"/>
              </a:rPr>
              <a:t>на</a:t>
            </a:r>
            <a:r>
              <a:rPr lang="en-US" sz="2099" b="1" dirty="0">
                <a:solidFill>
                  <a:srgbClr val="000000"/>
                </a:solidFill>
                <a:latin typeface="Poppins Bold"/>
              </a:rPr>
              <a:t> </a:t>
            </a:r>
            <a:r>
              <a:rPr lang="en-US" sz="2099" b="1" dirty="0" err="1">
                <a:solidFill>
                  <a:srgbClr val="000000"/>
                </a:solidFill>
                <a:latin typeface="Poppins Bold"/>
              </a:rPr>
              <a:t>каждом</a:t>
            </a:r>
            <a:r>
              <a:rPr lang="en-US" sz="2099" b="1" dirty="0">
                <a:solidFill>
                  <a:srgbClr val="000000"/>
                </a:solidFill>
                <a:latin typeface="Poppins Bold"/>
              </a:rPr>
              <a:t> </a:t>
            </a:r>
            <a:r>
              <a:rPr lang="en-US" sz="2099" b="1" dirty="0" err="1">
                <a:solidFill>
                  <a:srgbClr val="000000"/>
                </a:solidFill>
                <a:latin typeface="Poppins Bold"/>
              </a:rPr>
              <a:t>рабочем</a:t>
            </a:r>
            <a:r>
              <a:rPr lang="en-US" sz="2099" b="1" dirty="0">
                <a:solidFill>
                  <a:srgbClr val="000000"/>
                </a:solidFill>
                <a:latin typeface="Poppins Bold"/>
              </a:rPr>
              <a:t> </a:t>
            </a:r>
            <a:r>
              <a:rPr lang="en-US" sz="2099" b="1" dirty="0" err="1">
                <a:solidFill>
                  <a:srgbClr val="000000"/>
                </a:solidFill>
                <a:latin typeface="Poppins Bold"/>
              </a:rPr>
              <a:t>месте</a:t>
            </a:r>
            <a:r>
              <a:rPr lang="en-US" sz="2099" b="1" dirty="0">
                <a:solidFill>
                  <a:srgbClr val="000000"/>
                </a:solidFill>
                <a:latin typeface="Poppins Bold"/>
              </a:rPr>
              <a:t> </a:t>
            </a:r>
            <a:r>
              <a:rPr lang="en-US" sz="2099" b="1" dirty="0" err="1">
                <a:solidFill>
                  <a:srgbClr val="000000"/>
                </a:solidFill>
                <a:latin typeface="Poppins Bold"/>
              </a:rPr>
              <a:t>условий</a:t>
            </a:r>
            <a:r>
              <a:rPr lang="en-US" sz="2099" b="1" dirty="0">
                <a:solidFill>
                  <a:srgbClr val="000000"/>
                </a:solidFill>
                <a:latin typeface="Poppins Bold"/>
              </a:rPr>
              <a:t> </a:t>
            </a:r>
            <a:r>
              <a:rPr lang="en-US" sz="2099" b="1" dirty="0" err="1">
                <a:solidFill>
                  <a:srgbClr val="000000"/>
                </a:solidFill>
                <a:latin typeface="Poppins Bold"/>
              </a:rPr>
              <a:t>труда</a:t>
            </a:r>
            <a:r>
              <a:rPr lang="en-US" sz="2099" b="1" dirty="0">
                <a:solidFill>
                  <a:srgbClr val="000000"/>
                </a:solidFill>
                <a:latin typeface="Poppins Bold"/>
              </a:rPr>
              <a:t>, </a:t>
            </a:r>
            <a:r>
              <a:rPr lang="en-US" sz="2099" b="1" dirty="0" err="1">
                <a:solidFill>
                  <a:srgbClr val="000000"/>
                </a:solidFill>
                <a:latin typeface="Poppins Bold"/>
              </a:rPr>
              <a:t>соответствующих</a:t>
            </a:r>
            <a:r>
              <a:rPr lang="en-US" sz="2099" b="1" dirty="0">
                <a:solidFill>
                  <a:srgbClr val="000000"/>
                </a:solidFill>
                <a:latin typeface="Poppins Bold"/>
              </a:rPr>
              <a:t> </a:t>
            </a:r>
            <a:r>
              <a:rPr lang="en-US" sz="2099" b="1" dirty="0" err="1">
                <a:solidFill>
                  <a:srgbClr val="000000"/>
                </a:solidFill>
                <a:latin typeface="Poppins Bold"/>
              </a:rPr>
              <a:t>требованиям</a:t>
            </a:r>
            <a:r>
              <a:rPr lang="en-US" sz="2099" b="1" dirty="0">
                <a:solidFill>
                  <a:srgbClr val="000000"/>
                </a:solidFill>
                <a:latin typeface="Poppins Bold"/>
              </a:rPr>
              <a:t> </a:t>
            </a:r>
            <a:r>
              <a:rPr lang="en-US" sz="2099" b="1" dirty="0" err="1">
                <a:solidFill>
                  <a:srgbClr val="000000"/>
                </a:solidFill>
                <a:latin typeface="Poppins Bold"/>
              </a:rPr>
              <a:t>по</a:t>
            </a:r>
            <a:r>
              <a:rPr lang="en-US" sz="2099" b="1" dirty="0">
                <a:solidFill>
                  <a:srgbClr val="000000"/>
                </a:solidFill>
                <a:latin typeface="Poppins Bold"/>
              </a:rPr>
              <a:t> </a:t>
            </a:r>
            <a:r>
              <a:rPr lang="en-US" sz="2099" b="1" dirty="0" err="1">
                <a:solidFill>
                  <a:srgbClr val="000000"/>
                </a:solidFill>
                <a:latin typeface="Poppins Bold"/>
              </a:rPr>
              <a:t>охране</a:t>
            </a:r>
            <a:r>
              <a:rPr lang="en-US" sz="2099" b="1" dirty="0">
                <a:solidFill>
                  <a:srgbClr val="000000"/>
                </a:solidFill>
                <a:latin typeface="Poppins Bold"/>
              </a:rPr>
              <a:t> </a:t>
            </a:r>
            <a:r>
              <a:rPr lang="en-US" sz="2099" b="1" dirty="0" err="1">
                <a:solidFill>
                  <a:srgbClr val="000000"/>
                </a:solidFill>
                <a:latin typeface="Poppins Bold"/>
              </a:rPr>
              <a:t>труда</a:t>
            </a:r>
            <a:endParaRPr lang="en-US" sz="2099" b="1" dirty="0">
              <a:solidFill>
                <a:srgbClr val="000000"/>
              </a:solidFill>
              <a:latin typeface="Poppins Bold"/>
            </a:endParaRPr>
          </a:p>
        </p:txBody>
      </p:sp>
      <p:sp>
        <p:nvSpPr>
          <p:cNvPr id="30" name="Freeform 30"/>
          <p:cNvSpPr/>
          <p:nvPr/>
        </p:nvSpPr>
        <p:spPr>
          <a:xfrm>
            <a:off x="9919118" y="2110935"/>
            <a:ext cx="980216" cy="1007934"/>
          </a:xfrm>
          <a:custGeom>
            <a:avLst/>
            <a:gdLst/>
            <a:ahLst/>
            <a:cxnLst/>
            <a:rect l="l" t="t" r="r" b="b"/>
            <a:pathLst>
              <a:path w="980216" h="1007934">
                <a:moveTo>
                  <a:pt x="0" y="0"/>
                </a:moveTo>
                <a:lnTo>
                  <a:pt x="980216" y="0"/>
                </a:lnTo>
                <a:lnTo>
                  <a:pt x="980216" y="1007934"/>
                </a:lnTo>
                <a:lnTo>
                  <a:pt x="0" y="100793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1" name="TextBox 31"/>
          <p:cNvSpPr txBox="1"/>
          <p:nvPr/>
        </p:nvSpPr>
        <p:spPr>
          <a:xfrm>
            <a:off x="171547" y="2199121"/>
            <a:ext cx="9539485" cy="795436"/>
          </a:xfrm>
          <a:prstGeom prst="rect">
            <a:avLst/>
          </a:prstGeom>
        </p:spPr>
        <p:txBody>
          <a:bodyPr lIns="0" tIns="0" rIns="0" bIns="0" rtlCol="0" anchor="t">
            <a:spAutoFit/>
          </a:bodyPr>
          <a:lstStyle/>
          <a:p>
            <a:pPr>
              <a:lnSpc>
                <a:spcPts val="3039"/>
              </a:lnSpc>
            </a:pPr>
            <a:r>
              <a:rPr lang="en-US" sz="2689" b="1" spc="-80" dirty="0" err="1">
                <a:ln>
                  <a:solidFill>
                    <a:sysClr val="windowText" lastClr="000000"/>
                  </a:solidFill>
                </a:ln>
                <a:solidFill>
                  <a:srgbClr val="FFFFFF"/>
                </a:solidFill>
                <a:latin typeface="Poppins Bold"/>
              </a:rPr>
              <a:t>Наниматель</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помимо</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обязанностей</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указанных</a:t>
            </a:r>
            <a:r>
              <a:rPr lang="en-US" sz="2689" b="1" spc="-80" dirty="0">
                <a:ln>
                  <a:solidFill>
                    <a:sysClr val="windowText" lastClr="000000"/>
                  </a:solidFill>
                </a:ln>
                <a:solidFill>
                  <a:srgbClr val="FFFFFF"/>
                </a:solidFill>
                <a:latin typeface="Poppins Bold"/>
              </a:rPr>
              <a:t> в </a:t>
            </a:r>
            <a:r>
              <a:rPr lang="en-US" sz="2689" b="1" spc="-80" dirty="0" err="1">
                <a:ln>
                  <a:solidFill>
                    <a:sysClr val="windowText" lastClr="000000"/>
                  </a:solidFill>
                </a:ln>
                <a:solidFill>
                  <a:srgbClr val="FFFFFF"/>
                </a:solidFill>
                <a:latin typeface="Poppins Bold"/>
              </a:rPr>
              <a:t>части</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первой</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настоящей</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статьи</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несет</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обязанности</a:t>
            </a:r>
            <a:r>
              <a:rPr lang="en-US" sz="2689" b="1" spc="-80" dirty="0">
                <a:ln>
                  <a:solidFill>
                    <a:sysClr val="windowText" lastClr="000000"/>
                  </a:solidFill>
                </a:ln>
                <a:solidFill>
                  <a:srgbClr val="FFFFFF"/>
                </a:solidFill>
                <a:latin typeface="Poppins Bold"/>
              </a:rPr>
              <a:t> </a:t>
            </a:r>
            <a:r>
              <a:rPr lang="en-US" sz="2689" b="1" spc="-80" dirty="0" err="1">
                <a:ln>
                  <a:solidFill>
                    <a:sysClr val="windowText" lastClr="000000"/>
                  </a:solidFill>
                </a:ln>
                <a:solidFill>
                  <a:srgbClr val="FFFFFF"/>
                </a:solidFill>
                <a:latin typeface="Poppins Bold"/>
              </a:rPr>
              <a:t>по</a:t>
            </a:r>
            <a:r>
              <a:rPr lang="en-US" sz="2689" b="1" spc="-80" dirty="0">
                <a:ln>
                  <a:solidFill>
                    <a:sysClr val="windowText" lastClr="000000"/>
                  </a:solidFill>
                </a:ln>
                <a:solidFill>
                  <a:srgbClr val="FFFFFF"/>
                </a:solidFill>
                <a:latin typeface="Poppins Bold"/>
              </a:rPr>
              <a:t>:</a:t>
            </a:r>
          </a:p>
        </p:txBody>
      </p:sp>
      <p:sp>
        <p:nvSpPr>
          <p:cNvPr id="32" name="TextBox 32"/>
          <p:cNvSpPr txBox="1"/>
          <p:nvPr/>
        </p:nvSpPr>
        <p:spPr>
          <a:xfrm>
            <a:off x="2162765" y="5258907"/>
            <a:ext cx="15096535" cy="697230"/>
          </a:xfrm>
          <a:prstGeom prst="rect">
            <a:avLst/>
          </a:prstGeom>
        </p:spPr>
        <p:txBody>
          <a:bodyPr lIns="0" tIns="0" rIns="0" bIns="0" rtlCol="0" anchor="t">
            <a:spAutoFit/>
          </a:bodyPr>
          <a:lstStyle/>
          <a:p>
            <a:pPr algn="just">
              <a:lnSpc>
                <a:spcPts val="2730"/>
              </a:lnSpc>
            </a:pPr>
            <a:r>
              <a:rPr lang="en-US" sz="2100" b="1" dirty="0" err="1">
                <a:solidFill>
                  <a:srgbClr val="000000"/>
                </a:solidFill>
                <a:latin typeface="Poppins Bold"/>
              </a:rPr>
              <a:t>Обеспечению</a:t>
            </a:r>
            <a:r>
              <a:rPr lang="en-US" sz="2100" b="1" dirty="0">
                <a:solidFill>
                  <a:srgbClr val="000000"/>
                </a:solidFill>
                <a:latin typeface="Poppins Bold"/>
              </a:rPr>
              <a:t> </a:t>
            </a:r>
            <a:r>
              <a:rPr lang="en-US" sz="2100" b="1" dirty="0" err="1">
                <a:solidFill>
                  <a:srgbClr val="000000"/>
                </a:solidFill>
                <a:latin typeface="Poppins Bold"/>
              </a:rPr>
              <a:t>режима</a:t>
            </a:r>
            <a:r>
              <a:rPr lang="en-US" sz="2100" b="1" dirty="0">
                <a:solidFill>
                  <a:srgbClr val="000000"/>
                </a:solidFill>
                <a:latin typeface="Poppins Bold"/>
              </a:rPr>
              <a:t> </a:t>
            </a:r>
            <a:r>
              <a:rPr lang="en-US" sz="2100" b="1" dirty="0" err="1">
                <a:solidFill>
                  <a:srgbClr val="000000"/>
                </a:solidFill>
                <a:latin typeface="Poppins Bold"/>
              </a:rPr>
              <a:t>труда</a:t>
            </a:r>
            <a:r>
              <a:rPr lang="en-US" sz="2100" b="1" dirty="0">
                <a:solidFill>
                  <a:srgbClr val="000000"/>
                </a:solidFill>
                <a:latin typeface="Poppins Bold"/>
              </a:rPr>
              <a:t> и </a:t>
            </a:r>
            <a:r>
              <a:rPr lang="en-US" sz="2100" b="1" dirty="0" err="1">
                <a:solidFill>
                  <a:srgbClr val="000000"/>
                </a:solidFill>
                <a:latin typeface="Poppins Bold"/>
              </a:rPr>
              <a:t>отдыха</a:t>
            </a:r>
            <a:r>
              <a:rPr lang="en-US" sz="2100" b="1" dirty="0">
                <a:solidFill>
                  <a:srgbClr val="000000"/>
                </a:solidFill>
                <a:latin typeface="Poppins Bold"/>
              </a:rPr>
              <a:t> </a:t>
            </a:r>
            <a:r>
              <a:rPr lang="en-US" sz="2100" b="1" dirty="0" err="1">
                <a:solidFill>
                  <a:srgbClr val="000000"/>
                </a:solidFill>
                <a:latin typeface="Poppins Bold"/>
              </a:rPr>
              <a:t>работников</a:t>
            </a:r>
            <a:r>
              <a:rPr lang="en-US" sz="2100" b="1" dirty="0">
                <a:solidFill>
                  <a:srgbClr val="000000"/>
                </a:solidFill>
                <a:latin typeface="Poppins Bold"/>
              </a:rPr>
              <a:t>, </a:t>
            </a:r>
            <a:r>
              <a:rPr lang="en-US" sz="2100" b="1" dirty="0" err="1">
                <a:solidFill>
                  <a:srgbClr val="000000"/>
                </a:solidFill>
                <a:latin typeface="Poppins Bold"/>
              </a:rPr>
              <a:t>установленного</a:t>
            </a:r>
            <a:r>
              <a:rPr lang="en-US" sz="2100" b="1" dirty="0">
                <a:solidFill>
                  <a:srgbClr val="000000"/>
                </a:solidFill>
                <a:latin typeface="Poppins Bold"/>
              </a:rPr>
              <a:t> </a:t>
            </a:r>
            <a:r>
              <a:rPr lang="en-US" sz="2100" b="1" dirty="0" err="1">
                <a:solidFill>
                  <a:srgbClr val="000000"/>
                </a:solidFill>
                <a:latin typeface="Poppins Bold"/>
              </a:rPr>
              <a:t>законодательством</a:t>
            </a:r>
            <a:r>
              <a:rPr lang="en-US" sz="2100" b="1" dirty="0">
                <a:solidFill>
                  <a:srgbClr val="000000"/>
                </a:solidFill>
                <a:latin typeface="Poppins Bold"/>
              </a:rPr>
              <a:t>, </a:t>
            </a:r>
            <a:r>
              <a:rPr lang="en-US" sz="2100" b="1" dirty="0" err="1">
                <a:solidFill>
                  <a:srgbClr val="000000"/>
                </a:solidFill>
                <a:latin typeface="Poppins Bold"/>
              </a:rPr>
              <a:t>коллективным</a:t>
            </a:r>
            <a:r>
              <a:rPr lang="en-US" sz="2100" b="1" dirty="0">
                <a:solidFill>
                  <a:srgbClr val="000000"/>
                </a:solidFill>
                <a:latin typeface="Poppins Bold"/>
              </a:rPr>
              <a:t> </a:t>
            </a:r>
            <a:r>
              <a:rPr lang="en-US" sz="2100" b="1" dirty="0" err="1">
                <a:solidFill>
                  <a:srgbClr val="000000"/>
                </a:solidFill>
                <a:latin typeface="Poppins Bold"/>
              </a:rPr>
              <a:t>договором</a:t>
            </a:r>
            <a:r>
              <a:rPr lang="en-US" sz="2100" b="1" dirty="0">
                <a:solidFill>
                  <a:srgbClr val="000000"/>
                </a:solidFill>
                <a:latin typeface="Poppins Bold"/>
              </a:rPr>
              <a:t>, </a:t>
            </a:r>
            <a:r>
              <a:rPr lang="en-US" sz="2100" b="1" dirty="0" err="1">
                <a:solidFill>
                  <a:srgbClr val="000000"/>
                </a:solidFill>
                <a:latin typeface="Poppins Bold"/>
              </a:rPr>
              <a:t>соглашением</a:t>
            </a:r>
            <a:r>
              <a:rPr lang="en-US" sz="2100" b="1" dirty="0">
                <a:solidFill>
                  <a:srgbClr val="000000"/>
                </a:solidFill>
                <a:latin typeface="Poppins Bold"/>
              </a:rPr>
              <a:t>, </a:t>
            </a:r>
            <a:r>
              <a:rPr lang="en-US" sz="2100" b="1" dirty="0" err="1">
                <a:solidFill>
                  <a:srgbClr val="000000"/>
                </a:solidFill>
                <a:latin typeface="Poppins Bold"/>
              </a:rPr>
              <a:t>трудовым</a:t>
            </a:r>
            <a:r>
              <a:rPr lang="en-US" sz="2100" b="1" dirty="0">
                <a:solidFill>
                  <a:srgbClr val="000000"/>
                </a:solidFill>
                <a:latin typeface="Poppins Bold"/>
              </a:rPr>
              <a:t> </a:t>
            </a:r>
            <a:r>
              <a:rPr lang="en-US" sz="2100" b="1" dirty="0" err="1">
                <a:solidFill>
                  <a:srgbClr val="000000"/>
                </a:solidFill>
                <a:latin typeface="Poppins Bold"/>
              </a:rPr>
              <a:t>договором</a:t>
            </a:r>
            <a:endParaRPr lang="en-US" sz="2100" b="1" dirty="0">
              <a:solidFill>
                <a:srgbClr val="000000"/>
              </a:solidFill>
              <a:latin typeface="Poppins Bold"/>
            </a:endParaRPr>
          </a:p>
        </p:txBody>
      </p:sp>
      <p:sp>
        <p:nvSpPr>
          <p:cNvPr id="33" name="TextBox 33"/>
          <p:cNvSpPr txBox="1"/>
          <p:nvPr/>
        </p:nvSpPr>
        <p:spPr>
          <a:xfrm>
            <a:off x="2160137" y="6362125"/>
            <a:ext cx="15096535" cy="1384995"/>
          </a:xfrm>
          <a:prstGeom prst="rect">
            <a:avLst/>
          </a:prstGeom>
        </p:spPr>
        <p:txBody>
          <a:bodyPr lIns="0" tIns="0" rIns="0" bIns="0" rtlCol="0" anchor="t">
            <a:spAutoFit/>
          </a:bodyPr>
          <a:lstStyle/>
          <a:p>
            <a:pPr algn="just">
              <a:lnSpc>
                <a:spcPts val="2730"/>
              </a:lnSpc>
            </a:pPr>
            <a:r>
              <a:rPr lang="en-US" sz="2400" b="1" dirty="0" err="1">
                <a:solidFill>
                  <a:srgbClr val="000000"/>
                </a:solidFill>
                <a:latin typeface="Poppins Bold"/>
              </a:rPr>
              <a:t>Предоставлению</a:t>
            </a:r>
            <a:r>
              <a:rPr lang="en-US" sz="2400" b="1" dirty="0">
                <a:solidFill>
                  <a:srgbClr val="000000"/>
                </a:solidFill>
                <a:latin typeface="Poppins Bold"/>
              </a:rPr>
              <a:t> </a:t>
            </a:r>
            <a:r>
              <a:rPr lang="en-US" sz="2400" b="1" dirty="0" err="1">
                <a:solidFill>
                  <a:srgbClr val="000000"/>
                </a:solidFill>
                <a:latin typeface="Poppins Bold"/>
              </a:rPr>
              <a:t>работникам</a:t>
            </a:r>
            <a:r>
              <a:rPr lang="en-US" sz="2400" b="1" dirty="0">
                <a:solidFill>
                  <a:srgbClr val="000000"/>
                </a:solidFill>
                <a:latin typeface="Poppins Bold"/>
              </a:rPr>
              <a:t>, </a:t>
            </a:r>
            <a:r>
              <a:rPr lang="en-US" sz="2400" b="1" dirty="0" err="1">
                <a:solidFill>
                  <a:srgbClr val="000000"/>
                </a:solidFill>
                <a:latin typeface="Poppins Bold"/>
              </a:rPr>
              <a:t>занятым</a:t>
            </a:r>
            <a:r>
              <a:rPr lang="en-US" sz="2400" b="1" dirty="0">
                <a:solidFill>
                  <a:srgbClr val="000000"/>
                </a:solidFill>
                <a:latin typeface="Poppins Bold"/>
              </a:rPr>
              <a:t> </a:t>
            </a:r>
            <a:r>
              <a:rPr lang="en-US" sz="2400" b="1" dirty="0" err="1">
                <a:solidFill>
                  <a:srgbClr val="000000"/>
                </a:solidFill>
                <a:latin typeface="Poppins Bold"/>
              </a:rPr>
              <a:t>на</a:t>
            </a:r>
            <a:r>
              <a:rPr lang="en-US" sz="2400" b="1" dirty="0">
                <a:solidFill>
                  <a:srgbClr val="000000"/>
                </a:solidFill>
                <a:latin typeface="Poppins Bold"/>
              </a:rPr>
              <a:t> </a:t>
            </a:r>
            <a:r>
              <a:rPr lang="en-US" sz="2400" b="1" dirty="0" err="1">
                <a:solidFill>
                  <a:srgbClr val="000000"/>
                </a:solidFill>
                <a:latin typeface="Poppins Bold"/>
              </a:rPr>
              <a:t>работах</a:t>
            </a:r>
            <a:r>
              <a:rPr lang="en-US" sz="2400" b="1" dirty="0">
                <a:solidFill>
                  <a:srgbClr val="000000"/>
                </a:solidFill>
                <a:latin typeface="Poppins Bold"/>
              </a:rPr>
              <a:t> с </a:t>
            </a:r>
            <a:r>
              <a:rPr lang="en-US" sz="2400" b="1" dirty="0" err="1">
                <a:solidFill>
                  <a:srgbClr val="000000"/>
                </a:solidFill>
                <a:latin typeface="Poppins Bold"/>
              </a:rPr>
              <a:t>вредными</a:t>
            </a:r>
            <a:r>
              <a:rPr lang="en-US" sz="2400" b="1" dirty="0">
                <a:solidFill>
                  <a:srgbClr val="000000"/>
                </a:solidFill>
                <a:latin typeface="Poppins Bold"/>
              </a:rPr>
              <a:t> и (</a:t>
            </a:r>
            <a:r>
              <a:rPr lang="en-US" sz="2400" b="1" dirty="0" err="1">
                <a:solidFill>
                  <a:srgbClr val="000000"/>
                </a:solidFill>
                <a:latin typeface="Poppins Bold"/>
              </a:rPr>
              <a:t>или</a:t>
            </a:r>
            <a:r>
              <a:rPr lang="en-US" sz="2400" b="1" dirty="0">
                <a:solidFill>
                  <a:srgbClr val="000000"/>
                </a:solidFill>
                <a:latin typeface="Poppins Bold"/>
              </a:rPr>
              <a:t>) </a:t>
            </a:r>
            <a:r>
              <a:rPr lang="en-US" sz="2400" b="1" dirty="0" err="1">
                <a:solidFill>
                  <a:srgbClr val="000000"/>
                </a:solidFill>
                <a:latin typeface="Poppins Bold"/>
              </a:rPr>
              <a:t>опасными</a:t>
            </a:r>
            <a:r>
              <a:rPr lang="en-US" sz="2400" b="1" dirty="0">
                <a:solidFill>
                  <a:srgbClr val="000000"/>
                </a:solidFill>
                <a:latin typeface="Poppins Bold"/>
              </a:rPr>
              <a:t> </a:t>
            </a:r>
            <a:r>
              <a:rPr lang="en-US" sz="2400" b="1" dirty="0" err="1">
                <a:solidFill>
                  <a:srgbClr val="000000"/>
                </a:solidFill>
                <a:latin typeface="Poppins Bold"/>
              </a:rPr>
              <a:t>условиями</a:t>
            </a:r>
            <a:r>
              <a:rPr lang="en-US" sz="2400" b="1" dirty="0">
                <a:solidFill>
                  <a:srgbClr val="000000"/>
                </a:solidFill>
                <a:latin typeface="Poppins Bold"/>
              </a:rPr>
              <a:t> </a:t>
            </a:r>
            <a:r>
              <a:rPr lang="en-US" sz="2400" b="1" dirty="0" err="1">
                <a:solidFill>
                  <a:srgbClr val="000000"/>
                </a:solidFill>
                <a:latin typeface="Poppins Bold"/>
              </a:rPr>
              <a:t>труда</a:t>
            </a:r>
            <a:r>
              <a:rPr lang="en-US" sz="2400" b="1" dirty="0">
                <a:solidFill>
                  <a:srgbClr val="000000"/>
                </a:solidFill>
                <a:latin typeface="Poppins Bold"/>
              </a:rPr>
              <a:t>, а </a:t>
            </a:r>
            <a:r>
              <a:rPr lang="en-US" sz="2400" b="1" dirty="0" err="1">
                <a:solidFill>
                  <a:srgbClr val="000000"/>
                </a:solidFill>
                <a:latin typeface="Poppins Bold"/>
              </a:rPr>
              <a:t>также</a:t>
            </a:r>
            <a:r>
              <a:rPr lang="en-US" sz="2400" b="1" dirty="0">
                <a:solidFill>
                  <a:srgbClr val="000000"/>
                </a:solidFill>
                <a:latin typeface="Poppins Bold"/>
              </a:rPr>
              <a:t> </a:t>
            </a:r>
            <a:r>
              <a:rPr lang="en-US" sz="2400" b="1" dirty="0" err="1">
                <a:solidFill>
                  <a:srgbClr val="000000"/>
                </a:solidFill>
                <a:latin typeface="Poppins Bold"/>
              </a:rPr>
              <a:t>на</a:t>
            </a:r>
            <a:r>
              <a:rPr lang="en-US" sz="2400" b="1" dirty="0">
                <a:solidFill>
                  <a:srgbClr val="000000"/>
                </a:solidFill>
                <a:latin typeface="Poppins Bold"/>
              </a:rPr>
              <a:t> </a:t>
            </a:r>
            <a:r>
              <a:rPr lang="en-US" sz="2400" b="1" dirty="0" err="1">
                <a:solidFill>
                  <a:srgbClr val="000000"/>
                </a:solidFill>
                <a:latin typeface="Poppins Bold"/>
              </a:rPr>
              <a:t>работах</a:t>
            </a:r>
            <a:r>
              <a:rPr lang="en-US" sz="2400" b="1" dirty="0">
                <a:solidFill>
                  <a:srgbClr val="000000"/>
                </a:solidFill>
                <a:latin typeface="Poppins Bold"/>
              </a:rPr>
              <a:t>, </a:t>
            </a:r>
            <a:r>
              <a:rPr lang="en-US" sz="2400" b="1" dirty="0" err="1">
                <a:solidFill>
                  <a:srgbClr val="000000"/>
                </a:solidFill>
                <a:latin typeface="Poppins Bold"/>
              </a:rPr>
              <a:t>связанных</a:t>
            </a:r>
            <a:r>
              <a:rPr lang="en-US" sz="2400" b="1" dirty="0">
                <a:solidFill>
                  <a:srgbClr val="000000"/>
                </a:solidFill>
                <a:latin typeface="Poppins Bold"/>
              </a:rPr>
              <a:t> с </a:t>
            </a:r>
            <a:r>
              <a:rPr lang="en-US" sz="2400" b="1" dirty="0" err="1">
                <a:solidFill>
                  <a:srgbClr val="000000"/>
                </a:solidFill>
                <a:latin typeface="Poppins Bold"/>
              </a:rPr>
              <a:t>загрязнением</a:t>
            </a:r>
            <a:r>
              <a:rPr lang="en-US" sz="2400" b="1" dirty="0">
                <a:solidFill>
                  <a:srgbClr val="000000"/>
                </a:solidFill>
                <a:latin typeface="Poppins Bold"/>
              </a:rPr>
              <a:t> и (</a:t>
            </a:r>
            <a:r>
              <a:rPr lang="en-US" sz="2400" b="1" dirty="0" err="1">
                <a:solidFill>
                  <a:srgbClr val="000000"/>
                </a:solidFill>
                <a:latin typeface="Poppins Bold"/>
              </a:rPr>
              <a:t>или</a:t>
            </a:r>
            <a:r>
              <a:rPr lang="en-US" sz="2400" b="1" dirty="0">
                <a:solidFill>
                  <a:srgbClr val="000000"/>
                </a:solidFill>
                <a:latin typeface="Poppins Bold"/>
              </a:rPr>
              <a:t>) </a:t>
            </a:r>
            <a:r>
              <a:rPr lang="en-US" sz="2400" b="1" dirty="0" err="1">
                <a:solidFill>
                  <a:srgbClr val="000000"/>
                </a:solidFill>
                <a:latin typeface="Poppins Bold"/>
              </a:rPr>
              <a:t>выполняемых</a:t>
            </a:r>
            <a:r>
              <a:rPr lang="en-US" sz="2400" b="1" dirty="0">
                <a:solidFill>
                  <a:srgbClr val="000000"/>
                </a:solidFill>
                <a:latin typeface="Poppins Bold"/>
              </a:rPr>
              <a:t> в </a:t>
            </a:r>
            <a:r>
              <a:rPr lang="en-US" sz="2400" b="1" dirty="0" err="1">
                <a:solidFill>
                  <a:srgbClr val="000000"/>
                </a:solidFill>
                <a:latin typeface="Poppins Bold"/>
              </a:rPr>
              <a:t>неблагоприятных</a:t>
            </a:r>
            <a:r>
              <a:rPr lang="en-US" sz="2400" b="1" dirty="0">
                <a:solidFill>
                  <a:srgbClr val="000000"/>
                </a:solidFill>
                <a:latin typeface="Poppins Bold"/>
              </a:rPr>
              <a:t> </a:t>
            </a:r>
            <a:r>
              <a:rPr lang="en-US" sz="2400" b="1" dirty="0" err="1">
                <a:solidFill>
                  <a:srgbClr val="000000"/>
                </a:solidFill>
                <a:latin typeface="Poppins Bold"/>
              </a:rPr>
              <a:t>температурных</a:t>
            </a:r>
            <a:r>
              <a:rPr lang="en-US" sz="2400" b="1" dirty="0">
                <a:solidFill>
                  <a:srgbClr val="000000"/>
                </a:solidFill>
                <a:latin typeface="Poppins Bold"/>
              </a:rPr>
              <a:t> </a:t>
            </a:r>
            <a:r>
              <a:rPr lang="en-US" sz="2400" b="1" dirty="0" err="1">
                <a:solidFill>
                  <a:srgbClr val="000000"/>
                </a:solidFill>
                <a:latin typeface="Poppins Bold"/>
              </a:rPr>
              <a:t>условиях</a:t>
            </a:r>
            <a:r>
              <a:rPr lang="en-US" sz="2400" b="1" dirty="0">
                <a:solidFill>
                  <a:srgbClr val="000000"/>
                </a:solidFill>
                <a:latin typeface="Poppins Bold"/>
              </a:rPr>
              <a:t>, </a:t>
            </a:r>
            <a:r>
              <a:rPr lang="en-US" sz="2400" b="1" dirty="0" err="1">
                <a:solidFill>
                  <a:srgbClr val="000000"/>
                </a:solidFill>
                <a:latin typeface="Poppins Bold"/>
              </a:rPr>
              <a:t>необходимых</a:t>
            </a:r>
            <a:r>
              <a:rPr lang="en-US" sz="2400" b="1" dirty="0">
                <a:solidFill>
                  <a:srgbClr val="000000"/>
                </a:solidFill>
                <a:latin typeface="Poppins Bold"/>
              </a:rPr>
              <a:t> </a:t>
            </a:r>
            <a:r>
              <a:rPr lang="en-US" sz="2400" b="1" dirty="0" err="1">
                <a:solidFill>
                  <a:srgbClr val="000000"/>
                </a:solidFill>
                <a:latin typeface="Poppins Bold"/>
              </a:rPr>
              <a:t>средств</a:t>
            </a:r>
            <a:r>
              <a:rPr lang="en-US" sz="2400" b="1" dirty="0">
                <a:solidFill>
                  <a:srgbClr val="000000"/>
                </a:solidFill>
                <a:latin typeface="Poppins Bold"/>
              </a:rPr>
              <a:t> </a:t>
            </a:r>
            <a:r>
              <a:rPr lang="en-US" sz="2400" b="1" dirty="0" err="1">
                <a:solidFill>
                  <a:srgbClr val="000000"/>
                </a:solidFill>
                <a:latin typeface="Poppins Bold"/>
              </a:rPr>
              <a:t>индивидуальной</a:t>
            </a:r>
            <a:r>
              <a:rPr lang="en-US" sz="2400" b="1" dirty="0">
                <a:solidFill>
                  <a:srgbClr val="000000"/>
                </a:solidFill>
                <a:latin typeface="Poppins Bold"/>
              </a:rPr>
              <a:t> </a:t>
            </a:r>
            <a:r>
              <a:rPr lang="en-US" sz="2400" b="1" dirty="0" err="1">
                <a:solidFill>
                  <a:srgbClr val="000000"/>
                </a:solidFill>
                <a:latin typeface="Poppins Bold"/>
              </a:rPr>
              <a:t>защиты</a:t>
            </a:r>
            <a:r>
              <a:rPr lang="en-US" sz="2400" b="1" dirty="0">
                <a:solidFill>
                  <a:srgbClr val="000000"/>
                </a:solidFill>
                <a:latin typeface="Poppins Bold"/>
              </a:rPr>
              <a:t>, </a:t>
            </a:r>
            <a:r>
              <a:rPr lang="en-US" sz="2400" b="1" dirty="0" err="1">
                <a:solidFill>
                  <a:srgbClr val="000000"/>
                </a:solidFill>
                <a:latin typeface="Poppins Bold"/>
              </a:rPr>
              <a:t>смывающих</a:t>
            </a:r>
            <a:r>
              <a:rPr lang="en-US" sz="2400" b="1" dirty="0">
                <a:solidFill>
                  <a:srgbClr val="000000"/>
                </a:solidFill>
                <a:latin typeface="Poppins Bold"/>
              </a:rPr>
              <a:t> и </a:t>
            </a:r>
            <a:r>
              <a:rPr lang="en-US" sz="2400" b="1" dirty="0" err="1">
                <a:solidFill>
                  <a:srgbClr val="000000"/>
                </a:solidFill>
                <a:latin typeface="Poppins Bold"/>
              </a:rPr>
              <a:t>обезвреживающих</a:t>
            </a:r>
            <a:r>
              <a:rPr lang="en-US" sz="2400" b="1" dirty="0">
                <a:solidFill>
                  <a:srgbClr val="000000"/>
                </a:solidFill>
                <a:latin typeface="Poppins Bold"/>
              </a:rPr>
              <a:t> </a:t>
            </a:r>
            <a:r>
              <a:rPr lang="en-US" sz="2400" b="1" dirty="0" err="1">
                <a:solidFill>
                  <a:srgbClr val="000000"/>
                </a:solidFill>
                <a:latin typeface="Poppins Bold"/>
              </a:rPr>
              <a:t>средств</a:t>
            </a:r>
            <a:r>
              <a:rPr lang="en-US" sz="2400" b="1" dirty="0">
                <a:solidFill>
                  <a:srgbClr val="000000"/>
                </a:solidFill>
                <a:latin typeface="Poppins Bold"/>
              </a:rPr>
              <a:t> в </a:t>
            </a:r>
            <a:r>
              <a:rPr lang="en-US" sz="2400" b="1" dirty="0" err="1">
                <a:solidFill>
                  <a:srgbClr val="000000"/>
                </a:solidFill>
                <a:latin typeface="Poppins Bold"/>
              </a:rPr>
              <a:t>соответствии</a:t>
            </a:r>
            <a:r>
              <a:rPr lang="en-US" sz="2400" b="1" dirty="0">
                <a:solidFill>
                  <a:srgbClr val="000000"/>
                </a:solidFill>
                <a:latin typeface="Poppins Bold"/>
              </a:rPr>
              <a:t> с </a:t>
            </a:r>
            <a:r>
              <a:rPr lang="en-US" sz="2400" b="1" dirty="0" err="1">
                <a:solidFill>
                  <a:srgbClr val="000000"/>
                </a:solidFill>
                <a:latin typeface="Poppins Bold"/>
              </a:rPr>
              <a:t>установленными</a:t>
            </a:r>
            <a:r>
              <a:rPr lang="en-US" sz="2400" b="1" dirty="0">
                <a:solidFill>
                  <a:srgbClr val="000000"/>
                </a:solidFill>
                <a:latin typeface="Poppins Bold"/>
              </a:rPr>
              <a:t> </a:t>
            </a:r>
            <a:r>
              <a:rPr lang="en-US" sz="2400" b="1" dirty="0" err="1">
                <a:solidFill>
                  <a:srgbClr val="000000"/>
                </a:solidFill>
                <a:latin typeface="Poppins Bold"/>
              </a:rPr>
              <a:t>нормами</a:t>
            </a:r>
            <a:endParaRPr lang="en-US" sz="2400" b="1" dirty="0">
              <a:solidFill>
                <a:srgbClr val="000000"/>
              </a:solidFill>
              <a:latin typeface="Poppins Bold"/>
            </a:endParaRPr>
          </a:p>
        </p:txBody>
      </p:sp>
      <p:sp>
        <p:nvSpPr>
          <p:cNvPr id="34" name="TextBox 34"/>
          <p:cNvSpPr txBox="1"/>
          <p:nvPr/>
        </p:nvSpPr>
        <p:spPr>
          <a:xfrm>
            <a:off x="2162765" y="7901949"/>
            <a:ext cx="15096535" cy="332335"/>
          </a:xfrm>
          <a:prstGeom prst="rect">
            <a:avLst/>
          </a:prstGeom>
        </p:spPr>
        <p:txBody>
          <a:bodyPr lIns="0" tIns="0" rIns="0" bIns="0" rtlCol="0" anchor="t">
            <a:spAutoFit/>
          </a:bodyPr>
          <a:lstStyle/>
          <a:p>
            <a:pPr algn="just">
              <a:lnSpc>
                <a:spcPts val="2730"/>
              </a:lnSpc>
            </a:pPr>
            <a:r>
              <a:rPr lang="en-US" sz="2100" b="1" dirty="0" err="1">
                <a:solidFill>
                  <a:srgbClr val="000000"/>
                </a:solidFill>
                <a:latin typeface="Poppins Bold"/>
              </a:rPr>
              <a:t>Осуществлению</a:t>
            </a:r>
            <a:r>
              <a:rPr lang="en-US" sz="2100" b="1" dirty="0">
                <a:solidFill>
                  <a:srgbClr val="000000"/>
                </a:solidFill>
                <a:latin typeface="Poppins Bold"/>
              </a:rPr>
              <a:t> </a:t>
            </a:r>
            <a:r>
              <a:rPr lang="en-US" sz="2100" b="1" dirty="0" err="1">
                <a:solidFill>
                  <a:srgbClr val="000000"/>
                </a:solidFill>
                <a:latin typeface="Poppins Bold"/>
              </a:rPr>
              <a:t>контроля</a:t>
            </a:r>
            <a:r>
              <a:rPr lang="en-US" sz="2100" b="1" dirty="0">
                <a:solidFill>
                  <a:srgbClr val="000000"/>
                </a:solidFill>
                <a:latin typeface="Poppins Bold"/>
              </a:rPr>
              <a:t> </a:t>
            </a:r>
            <a:r>
              <a:rPr lang="en-US" sz="2100" b="1" dirty="0" err="1">
                <a:solidFill>
                  <a:srgbClr val="000000"/>
                </a:solidFill>
                <a:latin typeface="Poppins Bold"/>
              </a:rPr>
              <a:t>за</a:t>
            </a:r>
            <a:r>
              <a:rPr lang="en-US" sz="2100" b="1" dirty="0">
                <a:solidFill>
                  <a:srgbClr val="000000"/>
                </a:solidFill>
                <a:latin typeface="Poppins Bold"/>
              </a:rPr>
              <a:t> </a:t>
            </a:r>
            <a:r>
              <a:rPr lang="en-US" sz="2100" b="1" dirty="0" err="1">
                <a:solidFill>
                  <a:srgbClr val="000000"/>
                </a:solidFill>
                <a:latin typeface="Poppins Bold"/>
              </a:rPr>
              <a:t>соблюдением</a:t>
            </a:r>
            <a:r>
              <a:rPr lang="en-US" sz="2100" b="1" dirty="0">
                <a:solidFill>
                  <a:srgbClr val="000000"/>
                </a:solidFill>
                <a:latin typeface="Poppins Bold"/>
              </a:rPr>
              <a:t> </a:t>
            </a:r>
            <a:r>
              <a:rPr lang="en-US" sz="2100" b="1" dirty="0" err="1">
                <a:solidFill>
                  <a:srgbClr val="000000"/>
                </a:solidFill>
                <a:latin typeface="Poppins Bold"/>
              </a:rPr>
              <a:t>законодательства</a:t>
            </a:r>
            <a:r>
              <a:rPr lang="en-US" sz="2100" b="1" dirty="0">
                <a:solidFill>
                  <a:srgbClr val="000000"/>
                </a:solidFill>
                <a:latin typeface="Poppins Bold"/>
              </a:rPr>
              <a:t> </a:t>
            </a:r>
            <a:r>
              <a:rPr lang="en-US" sz="2100" b="1" dirty="0" err="1">
                <a:solidFill>
                  <a:srgbClr val="000000"/>
                </a:solidFill>
                <a:latin typeface="Poppins Bold"/>
              </a:rPr>
              <a:t>об</a:t>
            </a:r>
            <a:r>
              <a:rPr lang="en-US" sz="2100" b="1" dirty="0">
                <a:solidFill>
                  <a:srgbClr val="000000"/>
                </a:solidFill>
                <a:latin typeface="Poppins Bold"/>
              </a:rPr>
              <a:t> </a:t>
            </a:r>
            <a:r>
              <a:rPr lang="en-US" sz="2100" b="1" dirty="0" err="1">
                <a:solidFill>
                  <a:srgbClr val="000000"/>
                </a:solidFill>
                <a:latin typeface="Poppins Bold"/>
              </a:rPr>
              <a:t>охране</a:t>
            </a:r>
            <a:r>
              <a:rPr lang="en-US" sz="2100" b="1" dirty="0">
                <a:solidFill>
                  <a:srgbClr val="000000"/>
                </a:solidFill>
                <a:latin typeface="Poppins Bold"/>
              </a:rPr>
              <a:t> </a:t>
            </a:r>
            <a:r>
              <a:rPr lang="en-US" sz="2100" b="1" dirty="0" err="1">
                <a:solidFill>
                  <a:srgbClr val="000000"/>
                </a:solidFill>
                <a:latin typeface="Poppins Bold"/>
              </a:rPr>
              <a:t>труда</a:t>
            </a:r>
            <a:r>
              <a:rPr lang="en-US" sz="2100" b="1" dirty="0">
                <a:solidFill>
                  <a:srgbClr val="000000"/>
                </a:solidFill>
                <a:latin typeface="Poppins Bold"/>
              </a:rPr>
              <a:t> </a:t>
            </a:r>
            <a:r>
              <a:rPr lang="en-US" sz="2100" b="1" dirty="0" err="1">
                <a:solidFill>
                  <a:srgbClr val="000000"/>
                </a:solidFill>
                <a:latin typeface="Poppins Bold"/>
              </a:rPr>
              <a:t>работниками</a:t>
            </a:r>
            <a:endParaRPr lang="en-US" sz="2100" b="1" dirty="0">
              <a:solidFill>
                <a:srgbClr val="000000"/>
              </a:solidFill>
              <a:latin typeface="Poppins Bold"/>
            </a:endParaRPr>
          </a:p>
        </p:txBody>
      </p:sp>
      <p:sp>
        <p:nvSpPr>
          <p:cNvPr id="35" name="Freeform 35"/>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18"/>
            <a:stretch>
              <a:fillRect/>
            </a:stretch>
          </a:blipFill>
        </p:spPr>
      </p:sp>
      <p:sp>
        <p:nvSpPr>
          <p:cNvPr id="36" name="TextBox 36"/>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0622" y="-529868"/>
            <a:ext cx="27394069" cy="12954800"/>
          </a:xfrm>
          <a:custGeom>
            <a:avLst/>
            <a:gdLst/>
            <a:ahLst/>
            <a:cxnLst/>
            <a:rect l="l" t="t" r="r" b="b"/>
            <a:pathLst>
              <a:path w="27394069" h="12954800">
                <a:moveTo>
                  <a:pt x="0" y="0"/>
                </a:moveTo>
                <a:lnTo>
                  <a:pt x="27394068" y="0"/>
                </a:lnTo>
                <a:lnTo>
                  <a:pt x="27394068" y="12954800"/>
                </a:lnTo>
                <a:lnTo>
                  <a:pt x="0" y="12954800"/>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028700" y="4497478"/>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110112" y="4578890"/>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157643" y="4626421"/>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28700" y="5576994"/>
            <a:ext cx="1079516" cy="1079516"/>
          </a:xfrm>
          <a:custGeom>
            <a:avLst/>
            <a:gdLst/>
            <a:ahLst/>
            <a:cxnLst/>
            <a:rect l="l" t="t" r="r" b="b"/>
            <a:pathLst>
              <a:path w="1079516" h="1079516">
                <a:moveTo>
                  <a:pt x="0" y="0"/>
                </a:moveTo>
                <a:lnTo>
                  <a:pt x="1079516" y="0"/>
                </a:lnTo>
                <a:lnTo>
                  <a:pt x="1079516" y="1079516"/>
                </a:lnTo>
                <a:lnTo>
                  <a:pt x="0" y="107951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110112" y="5927316"/>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157642" y="5974846"/>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1" name="Group 11"/>
          <p:cNvGrpSpPr/>
          <p:nvPr/>
        </p:nvGrpSpPr>
        <p:grpSpPr>
          <a:xfrm>
            <a:off x="-1342907" y="10016500"/>
            <a:ext cx="20973813" cy="734301"/>
            <a:chOff x="0" y="0"/>
            <a:chExt cx="11607985" cy="406400"/>
          </a:xfrm>
        </p:grpSpPr>
        <p:sp>
          <p:nvSpPr>
            <p:cNvPr id="12" name="Freeform 12"/>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13" name="TextBox 13"/>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488624" y="10016500"/>
            <a:ext cx="13310752" cy="734301"/>
            <a:chOff x="0" y="0"/>
            <a:chExt cx="7366854" cy="406400"/>
          </a:xfrm>
        </p:grpSpPr>
        <p:sp>
          <p:nvSpPr>
            <p:cNvPr id="15" name="Freeform 15"/>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6" name="TextBox 16"/>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131384" y="10016500"/>
            <a:ext cx="10025232" cy="734301"/>
            <a:chOff x="0" y="0"/>
            <a:chExt cx="5548478" cy="406400"/>
          </a:xfrm>
        </p:grpSpPr>
        <p:sp>
          <p:nvSpPr>
            <p:cNvPr id="18" name="Freeform 18"/>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9" name="TextBox 19"/>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flipH="1">
            <a:off x="-401557" y="2885169"/>
            <a:ext cx="10220518" cy="1415546"/>
          </a:xfrm>
          <a:custGeom>
            <a:avLst/>
            <a:gdLst/>
            <a:ahLst/>
            <a:cxnLst/>
            <a:rect l="l" t="t" r="r" b="b"/>
            <a:pathLst>
              <a:path w="10220518" h="1152131">
                <a:moveTo>
                  <a:pt x="10220518" y="0"/>
                </a:moveTo>
                <a:lnTo>
                  <a:pt x="0" y="0"/>
                </a:lnTo>
                <a:lnTo>
                  <a:pt x="0" y="1152131"/>
                </a:lnTo>
                <a:lnTo>
                  <a:pt x="10220518" y="1152131"/>
                </a:lnTo>
                <a:lnTo>
                  <a:pt x="10220518" y="0"/>
                </a:lnTo>
                <a:close/>
              </a:path>
            </a:pathLst>
          </a:custGeom>
          <a:blipFill>
            <a:blip r:embed="rId12">
              <a:alphaModFix amt="80000"/>
              <a:extLst>
                <a:ext uri="{96DAC541-7B7A-43D3-8B79-37D633B846F1}">
                  <asvg:svgBlip xmlns="" xmlns:asvg="http://schemas.microsoft.com/office/drawing/2016/SVG/main" r:embed="rId13"/>
                </a:ext>
              </a:extLst>
            </a:blip>
            <a:stretch>
              <a:fillRect/>
            </a:stretch>
          </a:blipFill>
        </p:spPr>
      </p:sp>
      <p:sp>
        <p:nvSpPr>
          <p:cNvPr id="21" name="Freeform 21"/>
          <p:cNvSpPr/>
          <p:nvPr/>
        </p:nvSpPr>
        <p:spPr>
          <a:xfrm>
            <a:off x="9235293" y="2729616"/>
            <a:ext cx="1396387" cy="1396387"/>
          </a:xfrm>
          <a:custGeom>
            <a:avLst/>
            <a:gdLst/>
            <a:ahLst/>
            <a:cxnLst/>
            <a:rect l="l" t="t" r="r" b="b"/>
            <a:pathLst>
              <a:path w="1396387" h="1396387">
                <a:moveTo>
                  <a:pt x="0" y="0"/>
                </a:moveTo>
                <a:lnTo>
                  <a:pt x="1396387" y="0"/>
                </a:lnTo>
                <a:lnTo>
                  <a:pt x="1396387" y="1396387"/>
                </a:lnTo>
                <a:lnTo>
                  <a:pt x="0" y="139638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w="47625" cap="rnd">
            <a:noFill/>
            <a:prstDash val="solid"/>
            <a:round/>
          </a:ln>
        </p:spPr>
      </p:sp>
      <p:sp>
        <p:nvSpPr>
          <p:cNvPr id="22" name="TextBox 22"/>
          <p:cNvSpPr txBox="1"/>
          <p:nvPr/>
        </p:nvSpPr>
        <p:spPr>
          <a:xfrm>
            <a:off x="259609" y="790970"/>
            <a:ext cx="17768782" cy="1111971"/>
          </a:xfrm>
          <a:prstGeom prst="rect">
            <a:avLst/>
          </a:prstGeom>
        </p:spPr>
        <p:txBody>
          <a:bodyPr lIns="0" tIns="0" rIns="0" bIns="0" rtlCol="0" anchor="t">
            <a:spAutoFit/>
          </a:bodyPr>
          <a:lstStyle/>
          <a:p>
            <a:pPr algn="ctr">
              <a:lnSpc>
                <a:spcPts val="4406"/>
              </a:lnSpc>
            </a:pPr>
            <a:r>
              <a:rPr lang="en-US" sz="3200" b="1" spc="-117" dirty="0">
                <a:ln>
                  <a:solidFill>
                    <a:sysClr val="windowText" lastClr="000000"/>
                  </a:solidFill>
                </a:ln>
                <a:solidFill>
                  <a:srgbClr val="F8AA15"/>
                </a:solidFill>
                <a:latin typeface="Poppins Bold"/>
              </a:rPr>
              <a:t>ОБЕСПЕЧЕНИЕ СРЕДСТВАМИ ИНДИВИДУАЛЬНОЙ ЗАЩИТЫ, СМЫВАЮЩИМИ И ОБЕЗВРЕЖИВАЮЩИМИ СРЕДСТВАМИ</a:t>
            </a:r>
          </a:p>
        </p:txBody>
      </p:sp>
      <p:sp>
        <p:nvSpPr>
          <p:cNvPr id="23" name="TextBox 23"/>
          <p:cNvSpPr txBox="1"/>
          <p:nvPr/>
        </p:nvSpPr>
        <p:spPr>
          <a:xfrm>
            <a:off x="1979273" y="1968641"/>
            <a:ext cx="14512041" cy="638591"/>
          </a:xfrm>
          <a:prstGeom prst="rect">
            <a:avLst/>
          </a:prstGeom>
        </p:spPr>
        <p:txBody>
          <a:bodyPr lIns="0" tIns="0" rIns="0" bIns="0" rtlCol="0" anchor="t">
            <a:spAutoFit/>
          </a:bodyPr>
          <a:lstStyle/>
          <a:p>
            <a:pPr algn="ctr">
              <a:lnSpc>
                <a:spcPts val="2474"/>
              </a:lnSpc>
            </a:pPr>
            <a:r>
              <a:rPr lang="en-US" sz="2189" b="1" spc="-65" dirty="0" err="1">
                <a:solidFill>
                  <a:srgbClr val="000000"/>
                </a:solidFill>
                <a:latin typeface="Poppins Bold"/>
              </a:rPr>
              <a:t>п.п</a:t>
            </a:r>
            <a:r>
              <a:rPr lang="en-US" sz="2189" b="1" spc="-65" dirty="0">
                <a:solidFill>
                  <a:srgbClr val="000000"/>
                </a:solidFill>
                <a:latin typeface="Poppins Bold"/>
              </a:rPr>
              <a:t> 237-240 </a:t>
            </a:r>
            <a:r>
              <a:rPr lang="en-US" sz="2189" b="1" spc="-65" dirty="0" err="1">
                <a:solidFill>
                  <a:srgbClr val="000000"/>
                </a:solidFill>
                <a:latin typeface="Poppins Bold"/>
              </a:rPr>
              <a:t>Межотраслевых</a:t>
            </a:r>
            <a:r>
              <a:rPr lang="en-US" sz="2189" b="1" spc="-65" dirty="0">
                <a:solidFill>
                  <a:srgbClr val="000000"/>
                </a:solidFill>
                <a:latin typeface="Poppins Bold"/>
              </a:rPr>
              <a:t> </a:t>
            </a:r>
            <a:r>
              <a:rPr lang="en-US" sz="2189" b="1" spc="-65" dirty="0" err="1">
                <a:solidFill>
                  <a:srgbClr val="000000"/>
                </a:solidFill>
                <a:latin typeface="Poppins Bold"/>
              </a:rPr>
              <a:t>общих</a:t>
            </a:r>
            <a:r>
              <a:rPr lang="en-US" sz="2189" b="1" spc="-65" dirty="0">
                <a:solidFill>
                  <a:srgbClr val="000000"/>
                </a:solidFill>
                <a:latin typeface="Poppins Bold"/>
              </a:rPr>
              <a:t> </a:t>
            </a:r>
            <a:r>
              <a:rPr lang="en-US" sz="2189" b="1" spc="-65" dirty="0" err="1">
                <a:solidFill>
                  <a:srgbClr val="000000"/>
                </a:solidFill>
                <a:latin typeface="Poppins Bold"/>
              </a:rPr>
              <a:t>правил</a:t>
            </a:r>
            <a:r>
              <a:rPr lang="en-US" sz="2189" b="1" spc="-65" dirty="0">
                <a:solidFill>
                  <a:srgbClr val="000000"/>
                </a:solidFill>
                <a:latin typeface="Poppins Bold"/>
              </a:rPr>
              <a:t> </a:t>
            </a:r>
            <a:r>
              <a:rPr lang="en-US" sz="2189" b="1" spc="-65" dirty="0" err="1">
                <a:solidFill>
                  <a:srgbClr val="000000"/>
                </a:solidFill>
                <a:latin typeface="Poppins Bold"/>
              </a:rPr>
              <a:t>по</a:t>
            </a:r>
            <a:r>
              <a:rPr lang="en-US" sz="2189" b="1" spc="-65" dirty="0">
                <a:solidFill>
                  <a:srgbClr val="000000"/>
                </a:solidFill>
                <a:latin typeface="Poppins Bold"/>
              </a:rPr>
              <a:t> </a:t>
            </a:r>
            <a:r>
              <a:rPr lang="en-US" sz="2189" b="1" spc="-65" dirty="0" err="1">
                <a:solidFill>
                  <a:srgbClr val="000000"/>
                </a:solidFill>
                <a:latin typeface="Poppins Bold"/>
              </a:rPr>
              <a:t>охране</a:t>
            </a:r>
            <a:r>
              <a:rPr lang="en-US" sz="2189" b="1" spc="-65" dirty="0">
                <a:solidFill>
                  <a:srgbClr val="000000"/>
                </a:solidFill>
                <a:latin typeface="Poppins Bold"/>
              </a:rPr>
              <a:t> </a:t>
            </a:r>
            <a:r>
              <a:rPr lang="en-US" sz="2189" b="1" spc="-65" dirty="0" err="1">
                <a:solidFill>
                  <a:srgbClr val="000000"/>
                </a:solidFill>
                <a:latin typeface="Poppins Bold"/>
              </a:rPr>
              <a:t>труда</a:t>
            </a:r>
            <a:r>
              <a:rPr lang="en-US" sz="2189" b="1" spc="-65" dirty="0">
                <a:solidFill>
                  <a:srgbClr val="000000"/>
                </a:solidFill>
                <a:latin typeface="Poppins Bold"/>
              </a:rPr>
              <a:t>, </a:t>
            </a:r>
            <a:r>
              <a:rPr lang="en-US" sz="2189" b="1" spc="-65" dirty="0" err="1">
                <a:solidFill>
                  <a:srgbClr val="000000"/>
                </a:solidFill>
                <a:latin typeface="Poppins Bold"/>
              </a:rPr>
              <a:t>утв</a:t>
            </a:r>
            <a:r>
              <a:rPr lang="en-US" sz="2189" b="1" spc="-65" dirty="0">
                <a:solidFill>
                  <a:srgbClr val="000000"/>
                </a:solidFill>
                <a:latin typeface="Poppins Bold"/>
              </a:rPr>
              <a:t>. </a:t>
            </a:r>
            <a:r>
              <a:rPr lang="en-US" sz="2189" b="1" spc="-65" dirty="0" err="1">
                <a:solidFill>
                  <a:srgbClr val="000000"/>
                </a:solidFill>
                <a:latin typeface="Poppins Bold"/>
              </a:rPr>
              <a:t>постановлением</a:t>
            </a:r>
            <a:r>
              <a:rPr lang="en-US" sz="2189" b="1" spc="-65" dirty="0">
                <a:solidFill>
                  <a:srgbClr val="000000"/>
                </a:solidFill>
                <a:latin typeface="Poppins Bold"/>
              </a:rPr>
              <a:t> </a:t>
            </a:r>
            <a:r>
              <a:rPr lang="en-US" sz="2189" b="1" spc="-65" dirty="0" err="1">
                <a:solidFill>
                  <a:srgbClr val="000000"/>
                </a:solidFill>
                <a:latin typeface="Poppins Bold"/>
              </a:rPr>
              <a:t>Министерства</a:t>
            </a:r>
            <a:r>
              <a:rPr lang="en-US" sz="2189" b="1" spc="-65" dirty="0">
                <a:solidFill>
                  <a:srgbClr val="000000"/>
                </a:solidFill>
                <a:latin typeface="Poppins Bold"/>
              </a:rPr>
              <a:t> </a:t>
            </a:r>
            <a:r>
              <a:rPr lang="en-US" sz="2189" b="1" spc="-65" dirty="0" err="1">
                <a:solidFill>
                  <a:srgbClr val="000000"/>
                </a:solidFill>
                <a:latin typeface="Poppins Bold"/>
              </a:rPr>
              <a:t>труда</a:t>
            </a:r>
            <a:r>
              <a:rPr lang="en-US" sz="2189" b="1" spc="-65" dirty="0">
                <a:solidFill>
                  <a:srgbClr val="000000"/>
                </a:solidFill>
                <a:latin typeface="Poppins Bold"/>
              </a:rPr>
              <a:t> и </a:t>
            </a:r>
            <a:r>
              <a:rPr lang="en-US" sz="2189" b="1" spc="-65" dirty="0" err="1">
                <a:solidFill>
                  <a:srgbClr val="000000"/>
                </a:solidFill>
                <a:latin typeface="Poppins Bold"/>
              </a:rPr>
              <a:t>социальной</a:t>
            </a:r>
            <a:r>
              <a:rPr lang="en-US" sz="2189" b="1" spc="-65" dirty="0">
                <a:solidFill>
                  <a:srgbClr val="000000"/>
                </a:solidFill>
                <a:latin typeface="Poppins Bold"/>
              </a:rPr>
              <a:t> </a:t>
            </a:r>
            <a:r>
              <a:rPr lang="en-US" sz="2189" b="1" spc="-65" dirty="0" err="1">
                <a:solidFill>
                  <a:srgbClr val="000000"/>
                </a:solidFill>
                <a:latin typeface="Poppins Bold"/>
              </a:rPr>
              <a:t>защиты</a:t>
            </a:r>
            <a:r>
              <a:rPr lang="en-US" sz="2189" b="1" spc="-65" dirty="0">
                <a:solidFill>
                  <a:srgbClr val="000000"/>
                </a:solidFill>
                <a:latin typeface="Poppins Bold"/>
              </a:rPr>
              <a:t> </a:t>
            </a:r>
            <a:r>
              <a:rPr lang="en-US" sz="2189" b="1" spc="-65" dirty="0" err="1">
                <a:solidFill>
                  <a:srgbClr val="000000"/>
                </a:solidFill>
                <a:latin typeface="Poppins Bold"/>
              </a:rPr>
              <a:t>Республики</a:t>
            </a:r>
            <a:r>
              <a:rPr lang="en-US" sz="2189" b="1" spc="-65" dirty="0">
                <a:solidFill>
                  <a:srgbClr val="000000"/>
                </a:solidFill>
                <a:latin typeface="Poppins Bold"/>
              </a:rPr>
              <a:t> </a:t>
            </a:r>
            <a:r>
              <a:rPr lang="en-US" sz="2189" b="1" spc="-65" dirty="0" err="1">
                <a:solidFill>
                  <a:srgbClr val="000000"/>
                </a:solidFill>
                <a:latin typeface="Poppins Bold"/>
              </a:rPr>
              <a:t>Беларусь</a:t>
            </a:r>
            <a:r>
              <a:rPr lang="en-US" sz="2189" b="1" spc="-65" dirty="0">
                <a:solidFill>
                  <a:srgbClr val="000000"/>
                </a:solidFill>
                <a:latin typeface="Poppins Bold"/>
              </a:rPr>
              <a:t> </a:t>
            </a:r>
            <a:r>
              <a:rPr lang="en-US" sz="2189" b="1" spc="-65" dirty="0" err="1">
                <a:solidFill>
                  <a:srgbClr val="000000"/>
                </a:solidFill>
                <a:latin typeface="Poppins Bold"/>
              </a:rPr>
              <a:t>от</a:t>
            </a:r>
            <a:r>
              <a:rPr lang="en-US" sz="2189" b="1" spc="-65" dirty="0">
                <a:solidFill>
                  <a:srgbClr val="000000"/>
                </a:solidFill>
                <a:latin typeface="Poppins Bold"/>
              </a:rPr>
              <a:t> 01.07.2021 N 53 "</a:t>
            </a:r>
            <a:r>
              <a:rPr lang="en-US" sz="2189" b="1" spc="-65" dirty="0" err="1">
                <a:solidFill>
                  <a:srgbClr val="000000"/>
                </a:solidFill>
                <a:latin typeface="Poppins Bold"/>
              </a:rPr>
              <a:t>Об</a:t>
            </a:r>
            <a:r>
              <a:rPr lang="en-US" sz="2189" b="1" spc="-65" dirty="0">
                <a:solidFill>
                  <a:srgbClr val="000000"/>
                </a:solidFill>
                <a:latin typeface="Poppins Bold"/>
              </a:rPr>
              <a:t> </a:t>
            </a:r>
            <a:r>
              <a:rPr lang="en-US" sz="2189" b="1" spc="-65" dirty="0" err="1">
                <a:solidFill>
                  <a:srgbClr val="000000"/>
                </a:solidFill>
                <a:latin typeface="Poppins Bold"/>
              </a:rPr>
              <a:t>утверждении</a:t>
            </a:r>
            <a:r>
              <a:rPr lang="en-US" sz="2189" b="1" spc="-65" dirty="0">
                <a:solidFill>
                  <a:srgbClr val="000000"/>
                </a:solidFill>
                <a:latin typeface="Poppins Bold"/>
              </a:rPr>
              <a:t> </a:t>
            </a:r>
            <a:r>
              <a:rPr lang="en-US" sz="2189" b="1" spc="-65" dirty="0" err="1">
                <a:solidFill>
                  <a:srgbClr val="000000"/>
                </a:solidFill>
                <a:latin typeface="Poppins Bold"/>
              </a:rPr>
              <a:t>Правил</a:t>
            </a:r>
            <a:r>
              <a:rPr lang="en-US" sz="2189" b="1" spc="-65" dirty="0">
                <a:solidFill>
                  <a:srgbClr val="000000"/>
                </a:solidFill>
                <a:latin typeface="Poppins Bold"/>
              </a:rPr>
              <a:t> </a:t>
            </a:r>
            <a:r>
              <a:rPr lang="en-US" sz="2189" b="1" spc="-65" dirty="0" err="1">
                <a:solidFill>
                  <a:srgbClr val="000000"/>
                </a:solidFill>
                <a:latin typeface="Poppins Bold"/>
              </a:rPr>
              <a:t>по</a:t>
            </a:r>
            <a:r>
              <a:rPr lang="en-US" sz="2189" b="1" spc="-65" dirty="0">
                <a:solidFill>
                  <a:srgbClr val="000000"/>
                </a:solidFill>
                <a:latin typeface="Poppins Bold"/>
              </a:rPr>
              <a:t> </a:t>
            </a:r>
            <a:r>
              <a:rPr lang="en-US" sz="2189" b="1" spc="-65" dirty="0" err="1">
                <a:solidFill>
                  <a:srgbClr val="000000"/>
                </a:solidFill>
                <a:latin typeface="Poppins Bold"/>
              </a:rPr>
              <a:t>охране</a:t>
            </a:r>
            <a:r>
              <a:rPr lang="en-US" sz="2189" b="1" spc="-65" dirty="0">
                <a:solidFill>
                  <a:srgbClr val="000000"/>
                </a:solidFill>
                <a:latin typeface="Poppins Bold"/>
              </a:rPr>
              <a:t> </a:t>
            </a:r>
            <a:r>
              <a:rPr lang="en-US" sz="2189" b="1" spc="-65" dirty="0" err="1">
                <a:solidFill>
                  <a:srgbClr val="000000"/>
                </a:solidFill>
                <a:latin typeface="Poppins Bold"/>
              </a:rPr>
              <a:t>труда</a:t>
            </a:r>
            <a:r>
              <a:rPr lang="en-US" sz="2189" b="1" spc="-65" dirty="0">
                <a:solidFill>
                  <a:srgbClr val="000000"/>
                </a:solidFill>
                <a:latin typeface="Poppins Bold"/>
              </a:rPr>
              <a:t>"</a:t>
            </a:r>
          </a:p>
        </p:txBody>
      </p:sp>
      <p:sp>
        <p:nvSpPr>
          <p:cNvPr id="24" name="Freeform 24"/>
          <p:cNvSpPr/>
          <p:nvPr/>
        </p:nvSpPr>
        <p:spPr>
          <a:xfrm>
            <a:off x="9443379" y="2923842"/>
            <a:ext cx="980216" cy="1007934"/>
          </a:xfrm>
          <a:custGeom>
            <a:avLst/>
            <a:gdLst/>
            <a:ahLst/>
            <a:cxnLst/>
            <a:rect l="l" t="t" r="r" b="b"/>
            <a:pathLst>
              <a:path w="980216" h="1007934">
                <a:moveTo>
                  <a:pt x="0" y="0"/>
                </a:moveTo>
                <a:lnTo>
                  <a:pt x="980216" y="0"/>
                </a:lnTo>
                <a:lnTo>
                  <a:pt x="980216" y="1007934"/>
                </a:lnTo>
                <a:lnTo>
                  <a:pt x="0" y="100793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25" name="TextBox 25"/>
          <p:cNvSpPr txBox="1"/>
          <p:nvPr/>
        </p:nvSpPr>
        <p:spPr>
          <a:xfrm>
            <a:off x="130045" y="2966083"/>
            <a:ext cx="9105248" cy="1236685"/>
          </a:xfrm>
          <a:prstGeom prst="rect">
            <a:avLst/>
          </a:prstGeom>
        </p:spPr>
        <p:txBody>
          <a:bodyPr lIns="0" tIns="0" rIns="0" bIns="0" rtlCol="0" anchor="t">
            <a:spAutoFit/>
          </a:bodyPr>
          <a:lstStyle/>
          <a:p>
            <a:pPr>
              <a:lnSpc>
                <a:spcPts val="2361"/>
              </a:lnSpc>
            </a:pPr>
            <a:r>
              <a:rPr lang="en-US" sz="2400" b="1" spc="-62" dirty="0" err="1">
                <a:ln>
                  <a:solidFill>
                    <a:sysClr val="windowText" lastClr="000000"/>
                  </a:solidFill>
                </a:ln>
                <a:solidFill>
                  <a:schemeClr val="tx2">
                    <a:lumMod val="75000"/>
                  </a:schemeClr>
                </a:solidFill>
                <a:latin typeface="Poppins Bold"/>
              </a:rPr>
              <a:t>На</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работах</a:t>
            </a:r>
            <a:r>
              <a:rPr lang="en-US" sz="2400" b="1" spc="-62" dirty="0">
                <a:ln>
                  <a:solidFill>
                    <a:sysClr val="windowText" lastClr="000000"/>
                  </a:solidFill>
                </a:ln>
                <a:solidFill>
                  <a:schemeClr val="tx2">
                    <a:lumMod val="75000"/>
                  </a:schemeClr>
                </a:solidFill>
                <a:latin typeface="Poppins Bold"/>
              </a:rPr>
              <a:t> с </a:t>
            </a:r>
            <a:r>
              <a:rPr lang="en-US" sz="2400" b="1" spc="-62" dirty="0" err="1">
                <a:ln>
                  <a:solidFill>
                    <a:sysClr val="windowText" lastClr="000000"/>
                  </a:solidFill>
                </a:ln>
                <a:solidFill>
                  <a:schemeClr val="tx2">
                    <a:lumMod val="75000"/>
                  </a:schemeClr>
                </a:solidFill>
                <a:latin typeface="Poppins Bold"/>
              </a:rPr>
              <a:t>вредными</a:t>
            </a:r>
            <a:r>
              <a:rPr lang="en-US" sz="2400" b="1" spc="-62" dirty="0">
                <a:ln>
                  <a:solidFill>
                    <a:sysClr val="windowText" lastClr="000000"/>
                  </a:solidFill>
                </a:ln>
                <a:solidFill>
                  <a:schemeClr val="tx2">
                    <a:lumMod val="75000"/>
                  </a:schemeClr>
                </a:solidFill>
                <a:latin typeface="Poppins Bold"/>
              </a:rPr>
              <a:t> и (</a:t>
            </a:r>
            <a:r>
              <a:rPr lang="en-US" sz="2400" b="1" spc="-62" dirty="0" err="1">
                <a:ln>
                  <a:solidFill>
                    <a:sysClr val="windowText" lastClr="000000"/>
                  </a:solidFill>
                </a:ln>
                <a:solidFill>
                  <a:schemeClr val="tx2">
                    <a:lumMod val="75000"/>
                  </a:schemeClr>
                </a:solidFill>
                <a:latin typeface="Poppins Bold"/>
              </a:rPr>
              <a:t>или</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опасными</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условиями</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труда</a:t>
            </a:r>
            <a:r>
              <a:rPr lang="en-US" sz="2400" b="1" spc="-62" dirty="0">
                <a:ln>
                  <a:solidFill>
                    <a:sysClr val="windowText" lastClr="000000"/>
                  </a:solidFill>
                </a:ln>
                <a:solidFill>
                  <a:schemeClr val="tx2">
                    <a:lumMod val="75000"/>
                  </a:schemeClr>
                </a:solidFill>
                <a:latin typeface="Poppins Bold"/>
              </a:rPr>
              <a:t>,  а </a:t>
            </a:r>
            <a:r>
              <a:rPr lang="en-US" sz="2400" b="1" spc="-62" dirty="0" err="1">
                <a:ln>
                  <a:solidFill>
                    <a:sysClr val="windowText" lastClr="000000"/>
                  </a:solidFill>
                </a:ln>
                <a:solidFill>
                  <a:schemeClr val="tx2">
                    <a:lumMod val="75000"/>
                  </a:schemeClr>
                </a:solidFill>
                <a:latin typeface="Poppins Bold"/>
              </a:rPr>
              <a:t>также</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на</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работах</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связанных</a:t>
            </a:r>
            <a:r>
              <a:rPr lang="en-US" sz="2400" b="1" spc="-62" dirty="0">
                <a:ln>
                  <a:solidFill>
                    <a:sysClr val="windowText" lastClr="000000"/>
                  </a:solidFill>
                </a:ln>
                <a:solidFill>
                  <a:schemeClr val="tx2">
                    <a:lumMod val="75000"/>
                  </a:schemeClr>
                </a:solidFill>
                <a:latin typeface="Poppins Bold"/>
              </a:rPr>
              <a:t> с </a:t>
            </a:r>
            <a:r>
              <a:rPr lang="en-US" sz="2400" b="1" spc="-62" dirty="0" err="1">
                <a:ln>
                  <a:solidFill>
                    <a:sysClr val="windowText" lastClr="000000"/>
                  </a:solidFill>
                </a:ln>
                <a:solidFill>
                  <a:schemeClr val="tx2">
                    <a:lumMod val="75000"/>
                  </a:schemeClr>
                </a:solidFill>
                <a:latin typeface="Poppins Bold"/>
              </a:rPr>
              <a:t>загрязнением</a:t>
            </a:r>
            <a:r>
              <a:rPr lang="en-US" sz="2400" b="1" spc="-62" dirty="0">
                <a:ln>
                  <a:solidFill>
                    <a:sysClr val="windowText" lastClr="000000"/>
                  </a:solidFill>
                </a:ln>
                <a:solidFill>
                  <a:schemeClr val="tx2">
                    <a:lumMod val="75000"/>
                  </a:schemeClr>
                </a:solidFill>
                <a:latin typeface="Poppins Bold"/>
              </a:rPr>
              <a:t> и (</a:t>
            </a:r>
            <a:r>
              <a:rPr lang="en-US" sz="2400" b="1" spc="-62" dirty="0" err="1">
                <a:ln>
                  <a:solidFill>
                    <a:sysClr val="windowText" lastClr="000000"/>
                  </a:solidFill>
                </a:ln>
                <a:solidFill>
                  <a:schemeClr val="tx2">
                    <a:lumMod val="75000"/>
                  </a:schemeClr>
                </a:solidFill>
                <a:latin typeface="Poppins Bold"/>
              </a:rPr>
              <a:t>или</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выполняемых</a:t>
            </a:r>
            <a:r>
              <a:rPr lang="en-US" sz="2400" b="1" spc="-62" dirty="0">
                <a:ln>
                  <a:solidFill>
                    <a:sysClr val="windowText" lastClr="000000"/>
                  </a:solidFill>
                </a:ln>
                <a:solidFill>
                  <a:schemeClr val="tx2">
                    <a:lumMod val="75000"/>
                  </a:schemeClr>
                </a:solidFill>
                <a:latin typeface="Poppins Bold"/>
              </a:rPr>
              <a:t> в </a:t>
            </a:r>
            <a:r>
              <a:rPr lang="en-US" sz="2400" b="1" spc="-62" dirty="0" err="1">
                <a:ln>
                  <a:solidFill>
                    <a:sysClr val="windowText" lastClr="000000"/>
                  </a:solidFill>
                </a:ln>
                <a:solidFill>
                  <a:schemeClr val="tx2">
                    <a:lumMod val="75000"/>
                  </a:schemeClr>
                </a:solidFill>
                <a:latin typeface="Poppins Bold"/>
              </a:rPr>
              <a:t>неблагоприятных</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температурных</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условиях</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наниматель</a:t>
            </a:r>
            <a:r>
              <a:rPr lang="en-US" sz="2400" b="1" spc="-62" dirty="0">
                <a:ln>
                  <a:solidFill>
                    <a:sysClr val="windowText" lastClr="000000"/>
                  </a:solidFill>
                </a:ln>
                <a:solidFill>
                  <a:schemeClr val="tx2">
                    <a:lumMod val="75000"/>
                  </a:schemeClr>
                </a:solidFill>
                <a:latin typeface="Poppins Bold"/>
              </a:rPr>
              <a:t> </a:t>
            </a:r>
            <a:r>
              <a:rPr lang="en-US" sz="2400" b="1" spc="-62" dirty="0" err="1">
                <a:ln>
                  <a:solidFill>
                    <a:sysClr val="windowText" lastClr="000000"/>
                  </a:solidFill>
                </a:ln>
                <a:solidFill>
                  <a:schemeClr val="tx2">
                    <a:lumMod val="75000"/>
                  </a:schemeClr>
                </a:solidFill>
                <a:latin typeface="Poppins Bold"/>
              </a:rPr>
              <a:t>обязан</a:t>
            </a:r>
            <a:r>
              <a:rPr lang="en-US" sz="2400" b="1" spc="-62" dirty="0">
                <a:ln>
                  <a:solidFill>
                    <a:sysClr val="windowText" lastClr="000000"/>
                  </a:solidFill>
                </a:ln>
                <a:solidFill>
                  <a:schemeClr val="tx2">
                    <a:lumMod val="75000"/>
                  </a:schemeClr>
                </a:solidFill>
                <a:latin typeface="Poppins Bold"/>
              </a:rPr>
              <a:t>:</a:t>
            </a:r>
          </a:p>
        </p:txBody>
      </p:sp>
      <p:sp>
        <p:nvSpPr>
          <p:cNvPr id="26" name="TextBox 26"/>
          <p:cNvSpPr txBox="1"/>
          <p:nvPr/>
        </p:nvSpPr>
        <p:spPr>
          <a:xfrm>
            <a:off x="2162765" y="4593340"/>
            <a:ext cx="15096535" cy="1426288"/>
          </a:xfrm>
          <a:prstGeom prst="rect">
            <a:avLst/>
          </a:prstGeom>
        </p:spPr>
        <p:txBody>
          <a:bodyPr lIns="0" tIns="0" rIns="0" bIns="0" rtlCol="0" anchor="t">
            <a:spAutoFit/>
          </a:bodyPr>
          <a:lstStyle/>
          <a:p>
            <a:pPr algn="just">
              <a:lnSpc>
                <a:spcPts val="2209"/>
              </a:lnSpc>
            </a:pPr>
            <a:r>
              <a:rPr lang="en-US" sz="2400" b="1" dirty="0" err="1">
                <a:solidFill>
                  <a:srgbClr val="000000"/>
                </a:solidFill>
                <a:latin typeface="Poppins Bold"/>
              </a:rPr>
              <a:t>Обеспечить</a:t>
            </a:r>
            <a:r>
              <a:rPr lang="en-US" sz="2400" b="1" dirty="0">
                <a:solidFill>
                  <a:srgbClr val="000000"/>
                </a:solidFill>
                <a:latin typeface="Poppins Bold"/>
              </a:rPr>
              <a:t> </a:t>
            </a:r>
            <a:r>
              <a:rPr lang="en-US" sz="2400" b="1" dirty="0" err="1">
                <a:solidFill>
                  <a:srgbClr val="000000"/>
                </a:solidFill>
                <a:latin typeface="Poppins Bold"/>
              </a:rPr>
              <a:t>бесплатную</a:t>
            </a:r>
            <a:r>
              <a:rPr lang="en-US" sz="2400" b="1" dirty="0">
                <a:solidFill>
                  <a:srgbClr val="000000"/>
                </a:solidFill>
                <a:latin typeface="Poppins Bold"/>
              </a:rPr>
              <a:t> </a:t>
            </a:r>
            <a:r>
              <a:rPr lang="en-US" sz="2400" b="1" dirty="0" err="1">
                <a:solidFill>
                  <a:srgbClr val="000000"/>
                </a:solidFill>
                <a:latin typeface="Poppins Bold"/>
              </a:rPr>
              <a:t>выдачу</a:t>
            </a:r>
            <a:r>
              <a:rPr lang="en-US" sz="2400" b="1" dirty="0">
                <a:solidFill>
                  <a:srgbClr val="000000"/>
                </a:solidFill>
                <a:latin typeface="Poppins Bold"/>
              </a:rPr>
              <a:t> </a:t>
            </a:r>
            <a:r>
              <a:rPr lang="en-US" sz="2400" b="1" dirty="0" err="1">
                <a:solidFill>
                  <a:srgbClr val="000000"/>
                </a:solidFill>
                <a:latin typeface="Poppins Bold"/>
              </a:rPr>
              <a:t>работникам</a:t>
            </a:r>
            <a:r>
              <a:rPr lang="en-US" sz="2400" b="1" dirty="0">
                <a:solidFill>
                  <a:srgbClr val="000000"/>
                </a:solidFill>
                <a:latin typeface="Poppins Bold"/>
              </a:rPr>
              <a:t> </a:t>
            </a:r>
            <a:r>
              <a:rPr lang="en-US" sz="2400" b="1" dirty="0" err="1">
                <a:solidFill>
                  <a:srgbClr val="000000"/>
                </a:solidFill>
                <a:latin typeface="Poppins Bold"/>
              </a:rPr>
              <a:t>средств</a:t>
            </a:r>
            <a:r>
              <a:rPr lang="en-US" sz="2400" b="1" dirty="0">
                <a:solidFill>
                  <a:srgbClr val="000000"/>
                </a:solidFill>
                <a:latin typeface="Poppins Bold"/>
              </a:rPr>
              <a:t> </a:t>
            </a:r>
            <a:r>
              <a:rPr lang="en-US" sz="2400" b="1" dirty="0" err="1">
                <a:solidFill>
                  <a:srgbClr val="000000"/>
                </a:solidFill>
                <a:latin typeface="Poppins Bold"/>
              </a:rPr>
              <a:t>индивидуальной</a:t>
            </a:r>
            <a:r>
              <a:rPr lang="en-US" sz="2400" b="1" dirty="0">
                <a:solidFill>
                  <a:srgbClr val="000000"/>
                </a:solidFill>
                <a:latin typeface="Poppins Bold"/>
              </a:rPr>
              <a:t> </a:t>
            </a:r>
            <a:r>
              <a:rPr lang="en-US" sz="2400" b="1" dirty="0" err="1">
                <a:solidFill>
                  <a:srgbClr val="000000"/>
                </a:solidFill>
                <a:latin typeface="Poppins Bold"/>
              </a:rPr>
              <a:t>защиты</a:t>
            </a:r>
            <a:r>
              <a:rPr lang="en-US" sz="2400" b="1" dirty="0">
                <a:solidFill>
                  <a:srgbClr val="000000"/>
                </a:solidFill>
                <a:latin typeface="Poppins Bold"/>
              </a:rPr>
              <a:t> в </a:t>
            </a:r>
            <a:r>
              <a:rPr lang="en-US" sz="2400" b="1" dirty="0" err="1">
                <a:solidFill>
                  <a:srgbClr val="000000"/>
                </a:solidFill>
                <a:latin typeface="Poppins Bold"/>
              </a:rPr>
              <a:t>соответствии</a:t>
            </a:r>
            <a:r>
              <a:rPr lang="en-US" sz="2400" b="1" dirty="0">
                <a:solidFill>
                  <a:srgbClr val="000000"/>
                </a:solidFill>
                <a:latin typeface="Poppins Bold"/>
              </a:rPr>
              <a:t> с </a:t>
            </a:r>
            <a:r>
              <a:rPr lang="en-US" sz="2400" b="1" dirty="0" err="1">
                <a:solidFill>
                  <a:srgbClr val="000000"/>
                </a:solidFill>
                <a:latin typeface="Poppins Bold"/>
              </a:rPr>
              <a:t>Инструкцией</a:t>
            </a:r>
            <a:r>
              <a:rPr lang="en-US" sz="2400" b="1" dirty="0">
                <a:solidFill>
                  <a:srgbClr val="000000"/>
                </a:solidFill>
                <a:latin typeface="Poppins Bold"/>
              </a:rPr>
              <a:t> о </a:t>
            </a:r>
            <a:r>
              <a:rPr lang="en-US" sz="2400" b="1" dirty="0" err="1">
                <a:solidFill>
                  <a:srgbClr val="000000"/>
                </a:solidFill>
                <a:latin typeface="Poppins Bold"/>
              </a:rPr>
              <a:t>порядке</a:t>
            </a:r>
            <a:r>
              <a:rPr lang="en-US" sz="2400" b="1" dirty="0">
                <a:solidFill>
                  <a:srgbClr val="000000"/>
                </a:solidFill>
                <a:latin typeface="Poppins Bold"/>
              </a:rPr>
              <a:t> </a:t>
            </a:r>
            <a:r>
              <a:rPr lang="en-US" sz="2400" b="1" dirty="0" err="1">
                <a:solidFill>
                  <a:srgbClr val="000000"/>
                </a:solidFill>
                <a:latin typeface="Poppins Bold"/>
              </a:rPr>
              <a:t>обеспечения</a:t>
            </a:r>
            <a:r>
              <a:rPr lang="en-US" sz="2400" b="1" dirty="0">
                <a:solidFill>
                  <a:srgbClr val="000000"/>
                </a:solidFill>
                <a:latin typeface="Poppins Bold"/>
              </a:rPr>
              <a:t> </a:t>
            </a:r>
            <a:r>
              <a:rPr lang="en-US" sz="2400" b="1" dirty="0" err="1">
                <a:solidFill>
                  <a:srgbClr val="000000"/>
                </a:solidFill>
                <a:latin typeface="Poppins Bold"/>
              </a:rPr>
              <a:t>работников</a:t>
            </a:r>
            <a:r>
              <a:rPr lang="en-US" sz="2400" b="1" dirty="0">
                <a:solidFill>
                  <a:srgbClr val="000000"/>
                </a:solidFill>
                <a:latin typeface="Poppins Bold"/>
              </a:rPr>
              <a:t> </a:t>
            </a:r>
            <a:r>
              <a:rPr lang="en-US" sz="2400" b="1" dirty="0" err="1">
                <a:solidFill>
                  <a:srgbClr val="000000"/>
                </a:solidFill>
                <a:latin typeface="Poppins Bold"/>
              </a:rPr>
              <a:t>средствами</a:t>
            </a:r>
            <a:r>
              <a:rPr lang="en-US" sz="2400" b="1" dirty="0">
                <a:solidFill>
                  <a:srgbClr val="000000"/>
                </a:solidFill>
                <a:latin typeface="Poppins Bold"/>
              </a:rPr>
              <a:t> </a:t>
            </a:r>
            <a:r>
              <a:rPr lang="en-US" sz="2400" b="1" dirty="0" err="1">
                <a:solidFill>
                  <a:srgbClr val="000000"/>
                </a:solidFill>
                <a:latin typeface="Poppins Bold"/>
              </a:rPr>
              <a:t>индивидуальной</a:t>
            </a:r>
            <a:r>
              <a:rPr lang="en-US" sz="2400" b="1" dirty="0">
                <a:solidFill>
                  <a:srgbClr val="000000"/>
                </a:solidFill>
                <a:latin typeface="Poppins Bold"/>
              </a:rPr>
              <a:t> </a:t>
            </a:r>
            <a:r>
              <a:rPr lang="en-US" sz="2400" b="1" dirty="0" err="1">
                <a:solidFill>
                  <a:srgbClr val="000000"/>
                </a:solidFill>
                <a:latin typeface="Poppins Bold"/>
              </a:rPr>
              <a:t>защиты</a:t>
            </a:r>
            <a:r>
              <a:rPr lang="en-US" sz="2400" b="1" dirty="0">
                <a:solidFill>
                  <a:srgbClr val="000000"/>
                </a:solidFill>
                <a:latin typeface="Poppins Bold"/>
              </a:rPr>
              <a:t>, </a:t>
            </a:r>
            <a:r>
              <a:rPr lang="en-US" sz="2400" b="1" dirty="0" err="1">
                <a:solidFill>
                  <a:srgbClr val="000000"/>
                </a:solidFill>
                <a:latin typeface="Poppins Bold"/>
              </a:rPr>
              <a:t>утвержденной</a:t>
            </a:r>
            <a:r>
              <a:rPr lang="en-US" sz="2400" b="1" dirty="0">
                <a:solidFill>
                  <a:srgbClr val="000000"/>
                </a:solidFill>
                <a:latin typeface="Poppins Bold"/>
              </a:rPr>
              <a:t> </a:t>
            </a:r>
            <a:r>
              <a:rPr lang="en-US" sz="2400" b="1" dirty="0" err="1">
                <a:solidFill>
                  <a:srgbClr val="000000"/>
                </a:solidFill>
                <a:latin typeface="Poppins Bold"/>
              </a:rPr>
              <a:t>постановлением</a:t>
            </a:r>
            <a:r>
              <a:rPr lang="en-US" sz="2400" b="1" dirty="0">
                <a:solidFill>
                  <a:srgbClr val="000000"/>
                </a:solidFill>
                <a:latin typeface="Poppins Bold"/>
              </a:rPr>
              <a:t> </a:t>
            </a:r>
            <a:r>
              <a:rPr lang="en-US" sz="2400" b="1" dirty="0" err="1">
                <a:solidFill>
                  <a:srgbClr val="000000"/>
                </a:solidFill>
                <a:latin typeface="Poppins Bold"/>
              </a:rPr>
              <a:t>Министерства</a:t>
            </a:r>
            <a:r>
              <a:rPr lang="en-US" sz="2400" b="1" dirty="0">
                <a:solidFill>
                  <a:srgbClr val="000000"/>
                </a:solidFill>
                <a:latin typeface="Poppins Bold"/>
              </a:rPr>
              <a:t> </a:t>
            </a:r>
            <a:r>
              <a:rPr lang="en-US" sz="2400" b="1" dirty="0" err="1">
                <a:solidFill>
                  <a:srgbClr val="000000"/>
                </a:solidFill>
                <a:latin typeface="Poppins Bold"/>
              </a:rPr>
              <a:t>труда</a:t>
            </a:r>
            <a:r>
              <a:rPr lang="en-US" sz="2400" b="1" dirty="0">
                <a:solidFill>
                  <a:srgbClr val="000000"/>
                </a:solidFill>
                <a:latin typeface="Poppins Bold"/>
              </a:rPr>
              <a:t> и </a:t>
            </a:r>
            <a:r>
              <a:rPr lang="en-US" sz="2400" b="1" dirty="0" err="1">
                <a:solidFill>
                  <a:srgbClr val="000000"/>
                </a:solidFill>
                <a:latin typeface="Poppins Bold"/>
              </a:rPr>
              <a:t>социальной</a:t>
            </a:r>
            <a:r>
              <a:rPr lang="en-US" sz="2400" b="1" dirty="0">
                <a:solidFill>
                  <a:srgbClr val="000000"/>
                </a:solidFill>
                <a:latin typeface="Poppins Bold"/>
              </a:rPr>
              <a:t> </a:t>
            </a:r>
            <a:r>
              <a:rPr lang="en-US" sz="2400" b="1" dirty="0" err="1">
                <a:solidFill>
                  <a:srgbClr val="000000"/>
                </a:solidFill>
                <a:latin typeface="Poppins Bold"/>
              </a:rPr>
              <a:t>защиты</a:t>
            </a:r>
            <a:r>
              <a:rPr lang="en-US" sz="2400" b="1" dirty="0">
                <a:solidFill>
                  <a:srgbClr val="000000"/>
                </a:solidFill>
                <a:latin typeface="Poppins Bold"/>
              </a:rPr>
              <a:t> </a:t>
            </a:r>
            <a:r>
              <a:rPr lang="en-US" sz="2400" b="1" dirty="0" err="1">
                <a:solidFill>
                  <a:srgbClr val="000000"/>
                </a:solidFill>
                <a:latin typeface="Poppins Bold"/>
              </a:rPr>
              <a:t>Республики</a:t>
            </a:r>
            <a:r>
              <a:rPr lang="en-US" sz="2400" b="1" dirty="0">
                <a:solidFill>
                  <a:srgbClr val="000000"/>
                </a:solidFill>
                <a:latin typeface="Poppins Bold"/>
              </a:rPr>
              <a:t> </a:t>
            </a:r>
            <a:r>
              <a:rPr lang="en-US" sz="2400" b="1" dirty="0" err="1">
                <a:solidFill>
                  <a:srgbClr val="000000"/>
                </a:solidFill>
                <a:latin typeface="Poppins Bold"/>
              </a:rPr>
              <a:t>Беларусь</a:t>
            </a:r>
            <a:r>
              <a:rPr lang="en-US" sz="2400" b="1" dirty="0">
                <a:solidFill>
                  <a:srgbClr val="000000"/>
                </a:solidFill>
                <a:latin typeface="Poppins Bold"/>
              </a:rPr>
              <a:t> </a:t>
            </a:r>
            <a:r>
              <a:rPr lang="en-US" sz="2400" b="1" dirty="0" err="1">
                <a:solidFill>
                  <a:srgbClr val="000000"/>
                </a:solidFill>
                <a:latin typeface="Poppins Bold"/>
              </a:rPr>
              <a:t>от</a:t>
            </a:r>
            <a:r>
              <a:rPr lang="en-US" sz="2400" b="1" dirty="0">
                <a:solidFill>
                  <a:srgbClr val="000000"/>
                </a:solidFill>
                <a:latin typeface="Poppins Bold"/>
              </a:rPr>
              <a:t> 30 </a:t>
            </a:r>
            <a:r>
              <a:rPr lang="en-US" sz="2400" b="1" dirty="0" err="1">
                <a:solidFill>
                  <a:srgbClr val="000000"/>
                </a:solidFill>
                <a:latin typeface="Poppins Bold"/>
              </a:rPr>
              <a:t>декабря</a:t>
            </a:r>
            <a:r>
              <a:rPr lang="en-US" sz="2400" b="1" dirty="0">
                <a:solidFill>
                  <a:srgbClr val="000000"/>
                </a:solidFill>
                <a:latin typeface="Poppins Bold"/>
              </a:rPr>
              <a:t> 2008 г. N </a:t>
            </a:r>
            <a:r>
              <a:rPr lang="en-US" sz="2400" b="1" dirty="0" smtClean="0">
                <a:solidFill>
                  <a:srgbClr val="000000"/>
                </a:solidFill>
                <a:latin typeface="Poppins Bold"/>
              </a:rPr>
              <a:t>209</a:t>
            </a:r>
            <a:endParaRPr lang="ru-RU" sz="2400" b="1" dirty="0" smtClean="0">
              <a:solidFill>
                <a:srgbClr val="000000"/>
              </a:solidFill>
              <a:latin typeface="Poppins Bold"/>
            </a:endParaRPr>
          </a:p>
          <a:p>
            <a:pPr algn="just">
              <a:lnSpc>
                <a:spcPts val="2209"/>
              </a:lnSpc>
            </a:pPr>
            <a:endParaRPr lang="en-US" sz="2400" b="1" dirty="0">
              <a:solidFill>
                <a:srgbClr val="000000"/>
              </a:solidFill>
              <a:latin typeface="Poppins Bold"/>
            </a:endParaRPr>
          </a:p>
        </p:txBody>
      </p:sp>
      <p:sp>
        <p:nvSpPr>
          <p:cNvPr id="27" name="TextBox 27"/>
          <p:cNvSpPr txBox="1"/>
          <p:nvPr/>
        </p:nvSpPr>
        <p:spPr>
          <a:xfrm>
            <a:off x="2162765" y="5720387"/>
            <a:ext cx="15096535" cy="1410643"/>
          </a:xfrm>
          <a:prstGeom prst="rect">
            <a:avLst/>
          </a:prstGeom>
        </p:spPr>
        <p:txBody>
          <a:bodyPr lIns="0" tIns="0" rIns="0" bIns="0" rtlCol="0" anchor="t">
            <a:spAutoFit/>
          </a:bodyPr>
          <a:lstStyle/>
          <a:p>
            <a:pPr algn="just">
              <a:lnSpc>
                <a:spcPts val="2209"/>
              </a:lnSpc>
            </a:pPr>
            <a:endParaRPr lang="ru-RU" sz="1699" b="1" dirty="0" smtClean="0">
              <a:solidFill>
                <a:srgbClr val="000000"/>
              </a:solidFill>
              <a:latin typeface="Poppins Bold"/>
            </a:endParaRPr>
          </a:p>
          <a:p>
            <a:pPr algn="just">
              <a:lnSpc>
                <a:spcPts val="2209"/>
              </a:lnSpc>
            </a:pPr>
            <a:r>
              <a:rPr lang="en-US" sz="1699" b="1" dirty="0" err="1" smtClean="0">
                <a:solidFill>
                  <a:srgbClr val="000000"/>
                </a:solidFill>
                <a:latin typeface="Poppins Bold"/>
              </a:rPr>
              <a:t>Обеспечить</a:t>
            </a:r>
            <a:r>
              <a:rPr lang="en-US" sz="1699" b="1" dirty="0" smtClean="0">
                <a:solidFill>
                  <a:srgbClr val="000000"/>
                </a:solidFill>
                <a:latin typeface="Poppins Bold"/>
              </a:rPr>
              <a:t> </a:t>
            </a:r>
            <a:r>
              <a:rPr lang="en-US" sz="1699" b="1" dirty="0" err="1">
                <a:solidFill>
                  <a:srgbClr val="000000"/>
                </a:solidFill>
                <a:latin typeface="Poppins Bold"/>
              </a:rPr>
              <a:t>бесплатную</a:t>
            </a:r>
            <a:r>
              <a:rPr lang="en-US" sz="1699" b="1" dirty="0">
                <a:solidFill>
                  <a:srgbClr val="000000"/>
                </a:solidFill>
                <a:latin typeface="Poppins Bold"/>
              </a:rPr>
              <a:t> </a:t>
            </a:r>
            <a:r>
              <a:rPr lang="en-US" sz="1699" b="1" dirty="0" err="1">
                <a:solidFill>
                  <a:srgbClr val="000000"/>
                </a:solidFill>
                <a:latin typeface="Poppins Bold"/>
              </a:rPr>
              <a:t>выдачу</a:t>
            </a:r>
            <a:r>
              <a:rPr lang="en-US" sz="1699" b="1" dirty="0">
                <a:solidFill>
                  <a:srgbClr val="000000"/>
                </a:solidFill>
                <a:latin typeface="Poppins Bold"/>
              </a:rPr>
              <a:t> </a:t>
            </a:r>
            <a:r>
              <a:rPr lang="en-US" sz="1699" b="1" dirty="0" err="1">
                <a:solidFill>
                  <a:srgbClr val="000000"/>
                </a:solidFill>
                <a:latin typeface="Poppins Bold"/>
              </a:rPr>
              <a:t>работникам</a:t>
            </a:r>
            <a:r>
              <a:rPr lang="en-US" sz="1699" b="1" dirty="0">
                <a:solidFill>
                  <a:srgbClr val="000000"/>
                </a:solidFill>
                <a:latin typeface="Poppins Bold"/>
              </a:rPr>
              <a:t> </a:t>
            </a:r>
            <a:r>
              <a:rPr lang="en-US" sz="1699" b="1" dirty="0" err="1">
                <a:solidFill>
                  <a:srgbClr val="000000"/>
                </a:solidFill>
                <a:latin typeface="Poppins Bold"/>
              </a:rPr>
              <a:t>смывающих</a:t>
            </a:r>
            <a:r>
              <a:rPr lang="en-US" sz="1699" b="1" dirty="0">
                <a:solidFill>
                  <a:srgbClr val="000000"/>
                </a:solidFill>
                <a:latin typeface="Poppins Bold"/>
              </a:rPr>
              <a:t> и </a:t>
            </a:r>
            <a:r>
              <a:rPr lang="en-US" sz="1699" b="1" dirty="0" err="1">
                <a:solidFill>
                  <a:srgbClr val="000000"/>
                </a:solidFill>
                <a:latin typeface="Poppins Bold"/>
              </a:rPr>
              <a:t>обезвреживающих</a:t>
            </a:r>
            <a:r>
              <a:rPr lang="en-US" sz="1699" b="1" dirty="0">
                <a:solidFill>
                  <a:srgbClr val="000000"/>
                </a:solidFill>
                <a:latin typeface="Poppins Bold"/>
              </a:rPr>
              <a:t> </a:t>
            </a:r>
            <a:r>
              <a:rPr lang="en-US" sz="1699" b="1" dirty="0" err="1">
                <a:solidFill>
                  <a:srgbClr val="000000"/>
                </a:solidFill>
                <a:latin typeface="Poppins Bold"/>
              </a:rPr>
              <a:t>средств</a:t>
            </a:r>
            <a:r>
              <a:rPr lang="en-US" sz="1699" b="1" dirty="0">
                <a:solidFill>
                  <a:srgbClr val="000000"/>
                </a:solidFill>
                <a:latin typeface="Poppins Bold"/>
              </a:rPr>
              <a:t> </a:t>
            </a:r>
            <a:r>
              <a:rPr lang="en-US" sz="1699" b="1" dirty="0" err="1">
                <a:solidFill>
                  <a:srgbClr val="000000"/>
                </a:solidFill>
                <a:latin typeface="Poppins Bold"/>
              </a:rPr>
              <a:t>по</a:t>
            </a:r>
            <a:r>
              <a:rPr lang="en-US" sz="1699" b="1" dirty="0">
                <a:solidFill>
                  <a:srgbClr val="000000"/>
                </a:solidFill>
                <a:latin typeface="Poppins Bold"/>
              </a:rPr>
              <a:t> </a:t>
            </a:r>
            <a:r>
              <a:rPr lang="en-US" sz="1699" b="1" dirty="0" err="1">
                <a:solidFill>
                  <a:srgbClr val="000000"/>
                </a:solidFill>
                <a:latin typeface="Poppins Bold"/>
              </a:rPr>
              <a:t>нормам</a:t>
            </a:r>
            <a:r>
              <a:rPr lang="en-US" sz="1699" b="1" dirty="0">
                <a:solidFill>
                  <a:srgbClr val="000000"/>
                </a:solidFill>
                <a:latin typeface="Poppins Bold"/>
              </a:rPr>
              <a:t> и в </a:t>
            </a:r>
            <a:r>
              <a:rPr lang="en-US" sz="1699" b="1" dirty="0" err="1">
                <a:solidFill>
                  <a:srgbClr val="000000"/>
                </a:solidFill>
                <a:latin typeface="Poppins Bold"/>
              </a:rPr>
              <a:t>соответствии</a:t>
            </a:r>
            <a:r>
              <a:rPr lang="en-US" sz="1699" b="1" dirty="0">
                <a:solidFill>
                  <a:srgbClr val="000000"/>
                </a:solidFill>
                <a:latin typeface="Poppins Bold"/>
              </a:rPr>
              <a:t> с </a:t>
            </a:r>
            <a:r>
              <a:rPr lang="en-US" sz="1699" b="1" dirty="0" err="1">
                <a:solidFill>
                  <a:srgbClr val="000000"/>
                </a:solidFill>
                <a:latin typeface="Poppins Bold"/>
              </a:rPr>
              <a:t>постановлением</a:t>
            </a:r>
            <a:r>
              <a:rPr lang="en-US" sz="1699" b="1" dirty="0">
                <a:solidFill>
                  <a:srgbClr val="000000"/>
                </a:solidFill>
                <a:latin typeface="Poppins Bold"/>
              </a:rPr>
              <a:t> </a:t>
            </a:r>
            <a:r>
              <a:rPr lang="en-US" sz="1699" b="1" dirty="0" err="1">
                <a:solidFill>
                  <a:srgbClr val="000000"/>
                </a:solidFill>
                <a:latin typeface="Poppins Bold"/>
              </a:rPr>
              <a:t>Министерства</a:t>
            </a:r>
            <a:r>
              <a:rPr lang="en-US" sz="1699" b="1" dirty="0">
                <a:solidFill>
                  <a:srgbClr val="000000"/>
                </a:solidFill>
                <a:latin typeface="Poppins Bold"/>
              </a:rPr>
              <a:t> </a:t>
            </a:r>
            <a:r>
              <a:rPr lang="en-US" sz="1699" b="1" dirty="0" err="1">
                <a:solidFill>
                  <a:srgbClr val="000000"/>
                </a:solidFill>
                <a:latin typeface="Poppins Bold"/>
              </a:rPr>
              <a:t>труда</a:t>
            </a:r>
            <a:r>
              <a:rPr lang="en-US" sz="1699" b="1" dirty="0">
                <a:solidFill>
                  <a:srgbClr val="000000"/>
                </a:solidFill>
                <a:latin typeface="Poppins Bold"/>
              </a:rPr>
              <a:t> и </a:t>
            </a:r>
            <a:r>
              <a:rPr lang="en-US" sz="1699" b="1" dirty="0" err="1">
                <a:solidFill>
                  <a:srgbClr val="000000"/>
                </a:solidFill>
                <a:latin typeface="Poppins Bold"/>
              </a:rPr>
              <a:t>социальной</a:t>
            </a:r>
            <a:r>
              <a:rPr lang="en-US" sz="1699" b="1" dirty="0">
                <a:solidFill>
                  <a:srgbClr val="000000"/>
                </a:solidFill>
                <a:latin typeface="Poppins Bold"/>
              </a:rPr>
              <a:t> </a:t>
            </a:r>
            <a:r>
              <a:rPr lang="en-US" sz="1699" b="1" dirty="0" err="1">
                <a:solidFill>
                  <a:srgbClr val="000000"/>
                </a:solidFill>
                <a:latin typeface="Poppins Bold"/>
              </a:rPr>
              <a:t>защиты</a:t>
            </a:r>
            <a:r>
              <a:rPr lang="en-US" sz="1699" b="1" dirty="0">
                <a:solidFill>
                  <a:srgbClr val="000000"/>
                </a:solidFill>
                <a:latin typeface="Poppins Bold"/>
              </a:rPr>
              <a:t> </a:t>
            </a:r>
            <a:r>
              <a:rPr lang="en-US" sz="1699" b="1" dirty="0" err="1">
                <a:solidFill>
                  <a:srgbClr val="000000"/>
                </a:solidFill>
                <a:latin typeface="Poppins Bold"/>
              </a:rPr>
              <a:t>Республики</a:t>
            </a:r>
            <a:r>
              <a:rPr lang="en-US" sz="1699" b="1" dirty="0">
                <a:solidFill>
                  <a:srgbClr val="000000"/>
                </a:solidFill>
                <a:latin typeface="Poppins Bold"/>
              </a:rPr>
              <a:t> </a:t>
            </a:r>
            <a:r>
              <a:rPr lang="en-US" sz="1699" b="1" dirty="0" err="1">
                <a:solidFill>
                  <a:srgbClr val="000000"/>
                </a:solidFill>
                <a:latin typeface="Poppins Bold"/>
              </a:rPr>
              <a:t>Беларусь</a:t>
            </a:r>
            <a:r>
              <a:rPr lang="en-US" sz="1699" b="1" dirty="0">
                <a:solidFill>
                  <a:srgbClr val="000000"/>
                </a:solidFill>
                <a:latin typeface="Poppins Bold"/>
              </a:rPr>
              <a:t> </a:t>
            </a:r>
            <a:r>
              <a:rPr lang="en-US" sz="1699" b="1" dirty="0" err="1">
                <a:solidFill>
                  <a:srgbClr val="000000"/>
                </a:solidFill>
                <a:latin typeface="Poppins Bold"/>
              </a:rPr>
              <a:t>от</a:t>
            </a:r>
            <a:r>
              <a:rPr lang="en-US" sz="1699" b="1" dirty="0">
                <a:solidFill>
                  <a:srgbClr val="000000"/>
                </a:solidFill>
                <a:latin typeface="Poppins Bold"/>
              </a:rPr>
              <a:t> 30 </a:t>
            </a:r>
            <a:r>
              <a:rPr lang="en-US" sz="1699" b="1" dirty="0" err="1">
                <a:solidFill>
                  <a:srgbClr val="000000"/>
                </a:solidFill>
                <a:latin typeface="Poppins Bold"/>
              </a:rPr>
              <a:t>декабря</a:t>
            </a:r>
            <a:r>
              <a:rPr lang="en-US" sz="1699" b="1" dirty="0">
                <a:solidFill>
                  <a:srgbClr val="000000"/>
                </a:solidFill>
                <a:latin typeface="Poppins Bold"/>
              </a:rPr>
              <a:t> 2008 г. N 208 "О </a:t>
            </a:r>
            <a:r>
              <a:rPr lang="en-US" sz="1699" b="1" dirty="0" err="1">
                <a:solidFill>
                  <a:srgbClr val="000000"/>
                </a:solidFill>
                <a:latin typeface="Poppins Bold"/>
              </a:rPr>
              <a:t>нормах</a:t>
            </a:r>
            <a:r>
              <a:rPr lang="en-US" sz="1699" b="1" dirty="0">
                <a:solidFill>
                  <a:srgbClr val="000000"/>
                </a:solidFill>
                <a:latin typeface="Poppins Bold"/>
              </a:rPr>
              <a:t> и </a:t>
            </a:r>
            <a:r>
              <a:rPr lang="en-US" sz="1699" b="1" dirty="0" err="1">
                <a:solidFill>
                  <a:srgbClr val="000000"/>
                </a:solidFill>
                <a:latin typeface="Poppins Bold"/>
              </a:rPr>
              <a:t>порядке</a:t>
            </a:r>
            <a:r>
              <a:rPr lang="en-US" sz="1699" b="1" dirty="0">
                <a:solidFill>
                  <a:srgbClr val="000000"/>
                </a:solidFill>
                <a:latin typeface="Poppins Bold"/>
              </a:rPr>
              <a:t> </a:t>
            </a:r>
            <a:r>
              <a:rPr lang="en-US" sz="1699" b="1" dirty="0" err="1">
                <a:solidFill>
                  <a:srgbClr val="000000"/>
                </a:solidFill>
                <a:latin typeface="Poppins Bold"/>
              </a:rPr>
              <a:t>обеспечения</a:t>
            </a:r>
            <a:r>
              <a:rPr lang="en-US" sz="1699" b="1" dirty="0">
                <a:solidFill>
                  <a:srgbClr val="000000"/>
                </a:solidFill>
                <a:latin typeface="Poppins Bold"/>
              </a:rPr>
              <a:t> </a:t>
            </a:r>
            <a:r>
              <a:rPr lang="en-US" sz="1699" b="1" dirty="0" err="1">
                <a:solidFill>
                  <a:srgbClr val="000000"/>
                </a:solidFill>
                <a:latin typeface="Poppins Bold"/>
              </a:rPr>
              <a:t>работников</a:t>
            </a:r>
            <a:r>
              <a:rPr lang="en-US" sz="1699" b="1" dirty="0">
                <a:solidFill>
                  <a:srgbClr val="000000"/>
                </a:solidFill>
                <a:latin typeface="Poppins Bold"/>
              </a:rPr>
              <a:t> </a:t>
            </a:r>
            <a:r>
              <a:rPr lang="en-US" sz="1699" b="1" dirty="0" err="1">
                <a:solidFill>
                  <a:srgbClr val="000000"/>
                </a:solidFill>
                <a:latin typeface="Poppins Bold"/>
              </a:rPr>
              <a:t>смывающими</a:t>
            </a:r>
            <a:r>
              <a:rPr lang="en-US" sz="1699" b="1" dirty="0">
                <a:solidFill>
                  <a:srgbClr val="000000"/>
                </a:solidFill>
                <a:latin typeface="Poppins Bold"/>
              </a:rPr>
              <a:t> и </a:t>
            </a:r>
            <a:r>
              <a:rPr lang="en-US" sz="1699" b="1" dirty="0" err="1">
                <a:solidFill>
                  <a:srgbClr val="000000"/>
                </a:solidFill>
                <a:latin typeface="Poppins Bold"/>
              </a:rPr>
              <a:t>обезвреживающими</a:t>
            </a:r>
            <a:r>
              <a:rPr lang="en-US" sz="1699" b="1" dirty="0">
                <a:solidFill>
                  <a:srgbClr val="000000"/>
                </a:solidFill>
                <a:latin typeface="Poppins Bold"/>
              </a:rPr>
              <a:t> </a:t>
            </a:r>
            <a:r>
              <a:rPr lang="en-US" sz="1699" b="1" dirty="0" err="1" smtClean="0">
                <a:solidFill>
                  <a:srgbClr val="000000"/>
                </a:solidFill>
                <a:latin typeface="Poppins Bold"/>
              </a:rPr>
              <a:t>средствами</a:t>
            </a:r>
            <a:r>
              <a:rPr lang="en-US" sz="1699" b="1" dirty="0" smtClean="0">
                <a:solidFill>
                  <a:srgbClr val="000000"/>
                </a:solidFill>
                <a:latin typeface="Poppins Bold"/>
              </a:rPr>
              <a:t>«</a:t>
            </a:r>
            <a:endParaRPr lang="ru-RU" sz="1699" b="1" dirty="0" smtClean="0">
              <a:solidFill>
                <a:srgbClr val="000000"/>
              </a:solidFill>
              <a:latin typeface="Poppins Bold"/>
            </a:endParaRPr>
          </a:p>
          <a:p>
            <a:pPr algn="just">
              <a:lnSpc>
                <a:spcPts val="2209"/>
              </a:lnSpc>
            </a:pPr>
            <a:endParaRPr lang="en-US" sz="1699" b="1" dirty="0">
              <a:solidFill>
                <a:srgbClr val="000000"/>
              </a:solidFill>
              <a:latin typeface="Poppins Bold"/>
            </a:endParaRPr>
          </a:p>
        </p:txBody>
      </p:sp>
      <p:sp>
        <p:nvSpPr>
          <p:cNvPr id="28" name="Freeform 28"/>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18"/>
            <a:stretch>
              <a:fillRect/>
            </a:stretch>
          </a:blipFill>
        </p:spPr>
      </p:sp>
      <p:sp>
        <p:nvSpPr>
          <p:cNvPr id="29" name="TextBox 29"/>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30" name="Freeform 30"/>
          <p:cNvSpPr/>
          <p:nvPr/>
        </p:nvSpPr>
        <p:spPr>
          <a:xfrm>
            <a:off x="1028700" y="6789860"/>
            <a:ext cx="1079516" cy="1079516"/>
          </a:xfrm>
          <a:custGeom>
            <a:avLst/>
            <a:gdLst/>
            <a:ahLst/>
            <a:cxnLst/>
            <a:rect l="l" t="t" r="r" b="b"/>
            <a:pathLst>
              <a:path w="1079516" h="1079516">
                <a:moveTo>
                  <a:pt x="0" y="0"/>
                </a:moveTo>
                <a:lnTo>
                  <a:pt x="1079516" y="0"/>
                </a:lnTo>
                <a:lnTo>
                  <a:pt x="1079516" y="1079515"/>
                </a:lnTo>
                <a:lnTo>
                  <a:pt x="0" y="10795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1" name="Freeform 31"/>
          <p:cNvSpPr/>
          <p:nvPr/>
        </p:nvSpPr>
        <p:spPr>
          <a:xfrm>
            <a:off x="1110112" y="6871272"/>
            <a:ext cx="916691" cy="916691"/>
          </a:xfrm>
          <a:custGeom>
            <a:avLst/>
            <a:gdLst/>
            <a:ahLst/>
            <a:cxnLst/>
            <a:rect l="l" t="t" r="r" b="b"/>
            <a:pathLst>
              <a:path w="916691" h="916691">
                <a:moveTo>
                  <a:pt x="0" y="0"/>
                </a:moveTo>
                <a:lnTo>
                  <a:pt x="916692" y="0"/>
                </a:lnTo>
                <a:lnTo>
                  <a:pt x="916692" y="916691"/>
                </a:lnTo>
                <a:lnTo>
                  <a:pt x="0" y="9166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2" name="Freeform 32"/>
          <p:cNvSpPr/>
          <p:nvPr/>
        </p:nvSpPr>
        <p:spPr>
          <a:xfrm>
            <a:off x="1157643" y="6918803"/>
            <a:ext cx="821629" cy="821629"/>
          </a:xfrm>
          <a:custGeom>
            <a:avLst/>
            <a:gdLst/>
            <a:ahLst/>
            <a:cxnLst/>
            <a:rect l="l" t="t" r="r" b="b"/>
            <a:pathLst>
              <a:path w="821629" h="821629">
                <a:moveTo>
                  <a:pt x="0" y="0"/>
                </a:moveTo>
                <a:lnTo>
                  <a:pt x="821630" y="0"/>
                </a:lnTo>
                <a:lnTo>
                  <a:pt x="821630" y="821629"/>
                </a:lnTo>
                <a:lnTo>
                  <a:pt x="0" y="8216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3" name="TextBox 33"/>
          <p:cNvSpPr txBox="1"/>
          <p:nvPr/>
        </p:nvSpPr>
        <p:spPr>
          <a:xfrm>
            <a:off x="2181158" y="7194452"/>
            <a:ext cx="15096535" cy="564257"/>
          </a:xfrm>
          <a:prstGeom prst="rect">
            <a:avLst/>
          </a:prstGeom>
        </p:spPr>
        <p:txBody>
          <a:bodyPr lIns="0" tIns="0" rIns="0" bIns="0" rtlCol="0" anchor="t">
            <a:spAutoFit/>
          </a:bodyPr>
          <a:lstStyle/>
          <a:p>
            <a:pPr algn="just">
              <a:lnSpc>
                <a:spcPts val="2209"/>
              </a:lnSpc>
            </a:pPr>
            <a:r>
              <a:rPr lang="en-US" sz="3200" b="1" dirty="0" err="1">
                <a:solidFill>
                  <a:srgbClr val="000000"/>
                </a:solidFill>
                <a:latin typeface="Poppins Bold"/>
              </a:rPr>
              <a:t>Организовать</a:t>
            </a:r>
            <a:r>
              <a:rPr lang="en-US" sz="3200" b="1" dirty="0">
                <a:solidFill>
                  <a:srgbClr val="000000"/>
                </a:solidFill>
                <a:latin typeface="Poppins Bold"/>
              </a:rPr>
              <a:t> </a:t>
            </a:r>
            <a:r>
              <a:rPr lang="en-US" sz="3200" b="1" dirty="0" err="1">
                <a:solidFill>
                  <a:srgbClr val="000000"/>
                </a:solidFill>
                <a:latin typeface="Poppins Bold"/>
              </a:rPr>
              <a:t>должное</a:t>
            </a:r>
            <a:r>
              <a:rPr lang="en-US" sz="3200" b="1" dirty="0">
                <a:solidFill>
                  <a:srgbClr val="000000"/>
                </a:solidFill>
                <a:latin typeface="Poppins Bold"/>
              </a:rPr>
              <a:t> </a:t>
            </a:r>
            <a:r>
              <a:rPr lang="en-US" sz="3200" b="1" dirty="0" err="1">
                <a:solidFill>
                  <a:srgbClr val="000000"/>
                </a:solidFill>
                <a:latin typeface="Poppins Bold"/>
              </a:rPr>
              <a:t>содержание</a:t>
            </a:r>
            <a:r>
              <a:rPr lang="en-US" sz="1699" b="1" dirty="0">
                <a:solidFill>
                  <a:srgbClr val="000000"/>
                </a:solidFill>
                <a:latin typeface="Poppins Bold"/>
              </a:rPr>
              <a:t> (</a:t>
            </a:r>
            <a:r>
              <a:rPr lang="en-US" sz="1699" b="1" dirty="0" err="1">
                <a:solidFill>
                  <a:srgbClr val="000000"/>
                </a:solidFill>
                <a:latin typeface="Poppins Bold"/>
              </a:rPr>
              <a:t>хранение</a:t>
            </a:r>
            <a:r>
              <a:rPr lang="en-US" sz="1699" b="1" dirty="0">
                <a:solidFill>
                  <a:srgbClr val="000000"/>
                </a:solidFill>
                <a:latin typeface="Poppins Bold"/>
              </a:rPr>
              <a:t>, </a:t>
            </a:r>
            <a:r>
              <a:rPr lang="en-US" sz="1699" b="1" dirty="0" err="1">
                <a:solidFill>
                  <a:srgbClr val="000000"/>
                </a:solidFill>
                <a:latin typeface="Poppins Bold"/>
              </a:rPr>
              <a:t>стирку</a:t>
            </a:r>
            <a:r>
              <a:rPr lang="en-US" sz="1699" b="1" dirty="0">
                <a:solidFill>
                  <a:srgbClr val="000000"/>
                </a:solidFill>
                <a:latin typeface="Poppins Bold"/>
              </a:rPr>
              <a:t>, </a:t>
            </a:r>
            <a:r>
              <a:rPr lang="en-US" sz="1699" b="1" dirty="0" err="1">
                <a:solidFill>
                  <a:srgbClr val="000000"/>
                </a:solidFill>
                <a:latin typeface="Poppins Bold"/>
              </a:rPr>
              <a:t>чистку</a:t>
            </a:r>
            <a:r>
              <a:rPr lang="en-US" sz="1699" b="1" dirty="0">
                <a:solidFill>
                  <a:srgbClr val="000000"/>
                </a:solidFill>
                <a:latin typeface="Poppins Bold"/>
              </a:rPr>
              <a:t>, </a:t>
            </a:r>
            <a:r>
              <a:rPr lang="en-US" sz="1699" b="1" dirty="0" err="1">
                <a:solidFill>
                  <a:srgbClr val="000000"/>
                </a:solidFill>
                <a:latin typeface="Poppins Bold"/>
              </a:rPr>
              <a:t>ремонт</a:t>
            </a:r>
            <a:r>
              <a:rPr lang="en-US" sz="1699" b="1" dirty="0">
                <a:solidFill>
                  <a:srgbClr val="000000"/>
                </a:solidFill>
                <a:latin typeface="Poppins Bold"/>
              </a:rPr>
              <a:t>, </a:t>
            </a:r>
            <a:r>
              <a:rPr lang="en-US" sz="1699" b="1" dirty="0" err="1">
                <a:solidFill>
                  <a:srgbClr val="000000"/>
                </a:solidFill>
                <a:latin typeface="Poppins Bold"/>
              </a:rPr>
              <a:t>дезинфекцию</a:t>
            </a:r>
            <a:r>
              <a:rPr lang="en-US" sz="1699" b="1" dirty="0">
                <a:solidFill>
                  <a:srgbClr val="000000"/>
                </a:solidFill>
                <a:latin typeface="Poppins Bold"/>
              </a:rPr>
              <a:t>, </a:t>
            </a:r>
            <a:r>
              <a:rPr lang="en-US" sz="1699" b="1" dirty="0" err="1">
                <a:solidFill>
                  <a:srgbClr val="000000"/>
                </a:solidFill>
                <a:latin typeface="Poppins Bold"/>
              </a:rPr>
              <a:t>обезвреживание</a:t>
            </a:r>
            <a:r>
              <a:rPr lang="en-US" sz="1699" b="1" dirty="0">
                <a:solidFill>
                  <a:srgbClr val="000000"/>
                </a:solidFill>
                <a:latin typeface="Poppins Bold"/>
              </a:rPr>
              <a:t>) </a:t>
            </a:r>
            <a:r>
              <a:rPr lang="en-US" sz="1699" b="1" dirty="0" err="1">
                <a:solidFill>
                  <a:srgbClr val="000000"/>
                </a:solidFill>
                <a:latin typeface="Poppins Bold"/>
              </a:rPr>
              <a:t>средств</a:t>
            </a:r>
            <a:r>
              <a:rPr lang="en-US" sz="1699" b="1" dirty="0">
                <a:solidFill>
                  <a:srgbClr val="000000"/>
                </a:solidFill>
                <a:latin typeface="Poppins Bold"/>
              </a:rPr>
              <a:t> </a:t>
            </a:r>
            <a:r>
              <a:rPr lang="en-US" sz="1699" b="1" dirty="0" err="1">
                <a:solidFill>
                  <a:srgbClr val="000000"/>
                </a:solidFill>
                <a:latin typeface="Poppins Bold"/>
              </a:rPr>
              <a:t>индивидуальной</a:t>
            </a:r>
            <a:r>
              <a:rPr lang="en-US" sz="1699" b="1" dirty="0">
                <a:solidFill>
                  <a:srgbClr val="000000"/>
                </a:solidFill>
                <a:latin typeface="Poppins Bold"/>
              </a:rPr>
              <a:t> </a:t>
            </a:r>
            <a:r>
              <a:rPr lang="en-US" sz="1699" b="1" dirty="0" err="1">
                <a:solidFill>
                  <a:srgbClr val="000000"/>
                </a:solidFill>
                <a:latin typeface="Poppins Bold"/>
              </a:rPr>
              <a:t>защиты</a:t>
            </a:r>
            <a:endParaRPr lang="en-US" sz="1699" b="1" dirty="0">
              <a:solidFill>
                <a:srgbClr val="000000"/>
              </a:solidFill>
              <a:latin typeface="Poppins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1687" y="4209001"/>
            <a:ext cx="17189464" cy="1142614"/>
            <a:chOff x="0" y="0"/>
            <a:chExt cx="3858838" cy="256504"/>
          </a:xfrm>
        </p:grpSpPr>
        <p:sp>
          <p:nvSpPr>
            <p:cNvPr id="3" name="Freeform 3"/>
            <p:cNvSpPr/>
            <p:nvPr/>
          </p:nvSpPr>
          <p:spPr>
            <a:xfrm>
              <a:off x="0" y="0"/>
              <a:ext cx="3858838" cy="256504"/>
            </a:xfrm>
            <a:custGeom>
              <a:avLst/>
              <a:gdLst/>
              <a:ahLst/>
              <a:cxnLst/>
              <a:rect l="l" t="t" r="r" b="b"/>
              <a:pathLst>
                <a:path w="3858838" h="256504">
                  <a:moveTo>
                    <a:pt x="0" y="0"/>
                  </a:moveTo>
                  <a:lnTo>
                    <a:pt x="3858838" y="0"/>
                  </a:lnTo>
                  <a:lnTo>
                    <a:pt x="3858838" y="256504"/>
                  </a:lnTo>
                  <a:lnTo>
                    <a:pt x="0" y="256504"/>
                  </a:lnTo>
                  <a:close/>
                </a:path>
              </a:pathLst>
            </a:custGeom>
            <a:solidFill>
              <a:srgbClr val="F8AA15"/>
            </a:solidFill>
          </p:spPr>
        </p:sp>
        <p:sp>
          <p:nvSpPr>
            <p:cNvPr id="4" name="TextBox 4"/>
            <p:cNvSpPr txBox="1"/>
            <p:nvPr/>
          </p:nvSpPr>
          <p:spPr>
            <a:xfrm>
              <a:off x="0" y="-38100"/>
              <a:ext cx="3858838" cy="29460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6" name="Freeform 6"/>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 name="Group 8"/>
          <p:cNvGrpSpPr/>
          <p:nvPr/>
        </p:nvGrpSpPr>
        <p:grpSpPr>
          <a:xfrm>
            <a:off x="-1342907" y="10016500"/>
            <a:ext cx="20973813" cy="734301"/>
            <a:chOff x="0" y="0"/>
            <a:chExt cx="11607985" cy="406400"/>
          </a:xfrm>
        </p:grpSpPr>
        <p:sp>
          <p:nvSpPr>
            <p:cNvPr id="9" name="Freeform 9"/>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10" name="TextBox 10"/>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488624" y="10016500"/>
            <a:ext cx="13310752" cy="734301"/>
            <a:chOff x="0" y="0"/>
            <a:chExt cx="7366854" cy="406400"/>
          </a:xfrm>
        </p:grpSpPr>
        <p:sp>
          <p:nvSpPr>
            <p:cNvPr id="12" name="Freeform 12"/>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3" name="TextBox 13"/>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131384" y="10016500"/>
            <a:ext cx="10025232" cy="734301"/>
            <a:chOff x="0" y="0"/>
            <a:chExt cx="5548478" cy="406400"/>
          </a:xfrm>
        </p:grpSpPr>
        <p:sp>
          <p:nvSpPr>
            <p:cNvPr id="15" name="Freeform 15"/>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6" name="TextBox 16"/>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grpSp>
        <p:nvGrpSpPr>
          <p:cNvPr id="18" name="Group 18"/>
          <p:cNvGrpSpPr/>
          <p:nvPr/>
        </p:nvGrpSpPr>
        <p:grpSpPr>
          <a:xfrm>
            <a:off x="1291687" y="2713962"/>
            <a:ext cx="17189464" cy="1142614"/>
            <a:chOff x="0" y="0"/>
            <a:chExt cx="3858838" cy="256504"/>
          </a:xfrm>
        </p:grpSpPr>
        <p:sp>
          <p:nvSpPr>
            <p:cNvPr id="19" name="Freeform 19"/>
            <p:cNvSpPr/>
            <p:nvPr/>
          </p:nvSpPr>
          <p:spPr>
            <a:xfrm>
              <a:off x="0" y="0"/>
              <a:ext cx="3858838" cy="256504"/>
            </a:xfrm>
            <a:custGeom>
              <a:avLst/>
              <a:gdLst/>
              <a:ahLst/>
              <a:cxnLst/>
              <a:rect l="l" t="t" r="r" b="b"/>
              <a:pathLst>
                <a:path w="3858838" h="256504">
                  <a:moveTo>
                    <a:pt x="0" y="0"/>
                  </a:moveTo>
                  <a:lnTo>
                    <a:pt x="3858838" y="0"/>
                  </a:lnTo>
                  <a:lnTo>
                    <a:pt x="3858838" y="256504"/>
                  </a:lnTo>
                  <a:lnTo>
                    <a:pt x="0" y="256504"/>
                  </a:lnTo>
                  <a:close/>
                </a:path>
              </a:pathLst>
            </a:custGeom>
            <a:solidFill>
              <a:srgbClr val="F8AA15"/>
            </a:solidFill>
          </p:spPr>
        </p:sp>
        <p:sp>
          <p:nvSpPr>
            <p:cNvPr id="20" name="TextBox 20"/>
            <p:cNvSpPr txBox="1"/>
            <p:nvPr/>
          </p:nvSpPr>
          <p:spPr>
            <a:xfrm>
              <a:off x="0" y="-38100"/>
              <a:ext cx="3858838" cy="294604"/>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479861" y="2909630"/>
            <a:ext cx="16620534" cy="2333972"/>
          </a:xfrm>
          <a:prstGeom prst="rect">
            <a:avLst/>
          </a:prstGeom>
        </p:spPr>
        <p:txBody>
          <a:bodyPr lIns="0" tIns="0" rIns="0" bIns="0" rtlCol="0" anchor="t">
            <a:spAutoFit/>
          </a:bodyPr>
          <a:lstStyle/>
          <a:p>
            <a:pPr algn="ctr">
              <a:lnSpc>
                <a:spcPts val="2587"/>
              </a:lnSpc>
            </a:pPr>
            <a:r>
              <a:rPr lang="en-US" sz="2289" spc="-68" dirty="0" err="1">
                <a:solidFill>
                  <a:srgbClr val="020202"/>
                </a:solidFill>
                <a:latin typeface="Poppins"/>
              </a:rPr>
              <a:t>Работники</a:t>
            </a:r>
            <a:r>
              <a:rPr lang="en-US" sz="2289" spc="-68" dirty="0">
                <a:solidFill>
                  <a:srgbClr val="020202"/>
                </a:solidFill>
                <a:latin typeface="Poppins"/>
              </a:rPr>
              <a:t>, </a:t>
            </a:r>
            <a:r>
              <a:rPr lang="en-US" sz="2289" spc="-68" dirty="0" err="1">
                <a:solidFill>
                  <a:srgbClr val="020202"/>
                </a:solidFill>
                <a:latin typeface="Poppins"/>
              </a:rPr>
              <a:t>занятые</a:t>
            </a:r>
            <a:r>
              <a:rPr lang="en-US" sz="2289" spc="-68" dirty="0">
                <a:solidFill>
                  <a:srgbClr val="020202"/>
                </a:solidFill>
                <a:latin typeface="Poppins"/>
              </a:rPr>
              <a:t> </a:t>
            </a:r>
            <a:r>
              <a:rPr lang="en-US" sz="2289" spc="-68" dirty="0" err="1">
                <a:solidFill>
                  <a:srgbClr val="020202"/>
                </a:solidFill>
                <a:latin typeface="Poppins"/>
              </a:rPr>
              <a:t>на</a:t>
            </a:r>
            <a:r>
              <a:rPr lang="en-US" sz="2289" spc="-68" dirty="0">
                <a:solidFill>
                  <a:srgbClr val="020202"/>
                </a:solidFill>
                <a:latin typeface="Poppins"/>
              </a:rPr>
              <a:t> </a:t>
            </a:r>
            <a:r>
              <a:rPr lang="en-US" sz="2289" spc="-68" dirty="0" err="1">
                <a:solidFill>
                  <a:srgbClr val="020202"/>
                </a:solidFill>
                <a:latin typeface="Poppins"/>
              </a:rPr>
              <a:t>работах</a:t>
            </a:r>
            <a:r>
              <a:rPr lang="en-US" sz="2289" spc="-68" dirty="0">
                <a:solidFill>
                  <a:srgbClr val="020202"/>
                </a:solidFill>
                <a:latin typeface="Poppins"/>
              </a:rPr>
              <a:t> с </a:t>
            </a:r>
            <a:r>
              <a:rPr lang="en-US" sz="2289" spc="-68" dirty="0" err="1">
                <a:solidFill>
                  <a:srgbClr val="020202"/>
                </a:solidFill>
                <a:latin typeface="Poppins"/>
              </a:rPr>
              <a:t>вредными</a:t>
            </a:r>
            <a:r>
              <a:rPr lang="en-US" sz="2289" spc="-68" dirty="0">
                <a:solidFill>
                  <a:srgbClr val="020202"/>
                </a:solidFill>
                <a:latin typeface="Poppins"/>
              </a:rPr>
              <a:t> и (</a:t>
            </a:r>
            <a:r>
              <a:rPr lang="en-US" sz="2289" spc="-68" dirty="0" err="1">
                <a:solidFill>
                  <a:srgbClr val="020202"/>
                </a:solidFill>
                <a:latin typeface="Poppins"/>
              </a:rPr>
              <a:t>или</a:t>
            </a:r>
            <a:r>
              <a:rPr lang="en-US" sz="2289" spc="-68" dirty="0">
                <a:solidFill>
                  <a:srgbClr val="020202"/>
                </a:solidFill>
                <a:latin typeface="Poppins"/>
              </a:rPr>
              <a:t>) </a:t>
            </a:r>
            <a:r>
              <a:rPr lang="en-US" sz="2289" spc="-68" dirty="0" err="1">
                <a:solidFill>
                  <a:srgbClr val="020202"/>
                </a:solidFill>
                <a:latin typeface="Poppins"/>
              </a:rPr>
              <a:t>опасными</a:t>
            </a:r>
            <a:r>
              <a:rPr lang="en-US" sz="2289" spc="-68" dirty="0">
                <a:solidFill>
                  <a:srgbClr val="020202"/>
                </a:solidFill>
                <a:latin typeface="Poppins"/>
              </a:rPr>
              <a:t> </a:t>
            </a:r>
            <a:r>
              <a:rPr lang="en-US" sz="2289" spc="-68" dirty="0" err="1">
                <a:solidFill>
                  <a:srgbClr val="020202"/>
                </a:solidFill>
                <a:latin typeface="Poppins"/>
              </a:rPr>
              <a:t>условиями</a:t>
            </a:r>
            <a:r>
              <a:rPr lang="en-US" sz="2289" spc="-68" dirty="0">
                <a:solidFill>
                  <a:srgbClr val="020202"/>
                </a:solidFill>
                <a:latin typeface="Poppins"/>
              </a:rPr>
              <a:t> </a:t>
            </a:r>
            <a:r>
              <a:rPr lang="en-US" sz="2289" spc="-68" dirty="0" err="1">
                <a:solidFill>
                  <a:srgbClr val="020202"/>
                </a:solidFill>
                <a:latin typeface="Poppins"/>
              </a:rPr>
              <a:t>труда</a:t>
            </a:r>
            <a:r>
              <a:rPr lang="en-US" sz="2289" spc="-68" dirty="0">
                <a:solidFill>
                  <a:srgbClr val="020202"/>
                </a:solidFill>
                <a:latin typeface="Poppins"/>
              </a:rPr>
              <a:t>, а </a:t>
            </a:r>
            <a:r>
              <a:rPr lang="en-US" sz="2289" spc="-68" dirty="0" err="1">
                <a:solidFill>
                  <a:srgbClr val="020202"/>
                </a:solidFill>
                <a:latin typeface="Poppins"/>
              </a:rPr>
              <a:t>также</a:t>
            </a:r>
            <a:r>
              <a:rPr lang="en-US" sz="2289" spc="-68" dirty="0">
                <a:solidFill>
                  <a:srgbClr val="020202"/>
                </a:solidFill>
                <a:latin typeface="Poppins"/>
              </a:rPr>
              <a:t> </a:t>
            </a:r>
            <a:r>
              <a:rPr lang="en-US" sz="2289" spc="-68" dirty="0" err="1">
                <a:solidFill>
                  <a:srgbClr val="020202"/>
                </a:solidFill>
                <a:latin typeface="Poppins"/>
              </a:rPr>
              <a:t>на</a:t>
            </a:r>
            <a:r>
              <a:rPr lang="en-US" sz="2289" spc="-68" dirty="0">
                <a:solidFill>
                  <a:srgbClr val="020202"/>
                </a:solidFill>
                <a:latin typeface="Poppins"/>
              </a:rPr>
              <a:t> </a:t>
            </a:r>
            <a:r>
              <a:rPr lang="en-US" sz="2289" spc="-68" dirty="0" err="1">
                <a:solidFill>
                  <a:srgbClr val="020202"/>
                </a:solidFill>
                <a:latin typeface="Poppins"/>
              </a:rPr>
              <a:t>работах</a:t>
            </a:r>
            <a:r>
              <a:rPr lang="en-US" sz="2289" spc="-68" dirty="0">
                <a:solidFill>
                  <a:srgbClr val="020202"/>
                </a:solidFill>
                <a:latin typeface="Poppins"/>
              </a:rPr>
              <a:t>, </a:t>
            </a:r>
            <a:r>
              <a:rPr lang="en-US" sz="2289" spc="-68" dirty="0" err="1">
                <a:solidFill>
                  <a:srgbClr val="020202"/>
                </a:solidFill>
                <a:latin typeface="Poppins"/>
              </a:rPr>
              <a:t>связанных</a:t>
            </a:r>
            <a:r>
              <a:rPr lang="en-US" sz="2289" spc="-68" dirty="0">
                <a:solidFill>
                  <a:srgbClr val="020202"/>
                </a:solidFill>
                <a:latin typeface="Poppins"/>
              </a:rPr>
              <a:t> с </a:t>
            </a:r>
            <a:r>
              <a:rPr lang="en-US" sz="2289" spc="-68" dirty="0" err="1">
                <a:solidFill>
                  <a:srgbClr val="020202"/>
                </a:solidFill>
                <a:latin typeface="Poppins"/>
              </a:rPr>
              <a:t>загрязнением</a:t>
            </a:r>
            <a:r>
              <a:rPr lang="en-US" sz="2289" spc="-68" dirty="0">
                <a:solidFill>
                  <a:srgbClr val="020202"/>
                </a:solidFill>
                <a:latin typeface="Poppins"/>
              </a:rPr>
              <a:t> и (</a:t>
            </a:r>
            <a:r>
              <a:rPr lang="en-US" sz="2289" spc="-68" dirty="0" err="1">
                <a:solidFill>
                  <a:srgbClr val="020202"/>
                </a:solidFill>
                <a:latin typeface="Poppins"/>
              </a:rPr>
              <a:t>или</a:t>
            </a:r>
            <a:r>
              <a:rPr lang="en-US" sz="2289" spc="-68" dirty="0">
                <a:solidFill>
                  <a:srgbClr val="020202"/>
                </a:solidFill>
                <a:latin typeface="Poppins"/>
              </a:rPr>
              <a:t>) </a:t>
            </a:r>
            <a:r>
              <a:rPr lang="en-US" sz="2289" spc="-68" dirty="0" err="1">
                <a:solidFill>
                  <a:srgbClr val="020202"/>
                </a:solidFill>
                <a:latin typeface="Poppins"/>
              </a:rPr>
              <a:t>выполняемых</a:t>
            </a:r>
            <a:r>
              <a:rPr lang="en-US" sz="2289" spc="-68" dirty="0">
                <a:solidFill>
                  <a:srgbClr val="020202"/>
                </a:solidFill>
                <a:latin typeface="Poppins"/>
              </a:rPr>
              <a:t> в </a:t>
            </a:r>
            <a:r>
              <a:rPr lang="en-US" sz="2289" spc="-68" dirty="0" err="1">
                <a:solidFill>
                  <a:srgbClr val="020202"/>
                </a:solidFill>
                <a:latin typeface="Poppins"/>
              </a:rPr>
              <a:t>неблагоприятных</a:t>
            </a:r>
            <a:r>
              <a:rPr lang="en-US" sz="2289" spc="-68" dirty="0">
                <a:solidFill>
                  <a:srgbClr val="020202"/>
                </a:solidFill>
                <a:latin typeface="Poppins"/>
              </a:rPr>
              <a:t> </a:t>
            </a:r>
            <a:r>
              <a:rPr lang="en-US" sz="2289" spc="-68" dirty="0" err="1">
                <a:solidFill>
                  <a:srgbClr val="020202"/>
                </a:solidFill>
                <a:latin typeface="Poppins"/>
              </a:rPr>
              <a:t>температурных</a:t>
            </a:r>
            <a:r>
              <a:rPr lang="en-US" sz="2289" spc="-68" dirty="0">
                <a:solidFill>
                  <a:srgbClr val="020202"/>
                </a:solidFill>
                <a:latin typeface="Poppins"/>
              </a:rPr>
              <a:t> </a:t>
            </a:r>
            <a:r>
              <a:rPr lang="en-US" sz="2289" spc="-68" dirty="0" err="1">
                <a:solidFill>
                  <a:srgbClr val="020202"/>
                </a:solidFill>
                <a:latin typeface="Poppins"/>
              </a:rPr>
              <a:t>условиях</a:t>
            </a:r>
            <a:r>
              <a:rPr lang="en-US" sz="2289" spc="-68" dirty="0">
                <a:solidFill>
                  <a:srgbClr val="020202"/>
                </a:solidFill>
                <a:latin typeface="Poppins"/>
              </a:rPr>
              <a:t>, </a:t>
            </a:r>
            <a:r>
              <a:rPr lang="en-US" sz="2289" spc="-68" dirty="0" err="1">
                <a:solidFill>
                  <a:srgbClr val="020202"/>
                </a:solidFill>
                <a:latin typeface="Poppins"/>
              </a:rPr>
              <a:t>обеспечиваются</a:t>
            </a:r>
            <a:r>
              <a:rPr lang="en-US" sz="2289" spc="-68" dirty="0">
                <a:solidFill>
                  <a:srgbClr val="020202"/>
                </a:solidFill>
                <a:latin typeface="Poppins"/>
              </a:rPr>
              <a:t>:</a:t>
            </a:r>
          </a:p>
          <a:p>
            <a:pPr algn="ctr">
              <a:lnSpc>
                <a:spcPts val="2587"/>
              </a:lnSpc>
            </a:pPr>
            <a:endParaRPr lang="en-US" sz="2289" spc="-68" dirty="0">
              <a:solidFill>
                <a:srgbClr val="020202"/>
              </a:solidFill>
              <a:latin typeface="Poppins"/>
            </a:endParaRPr>
          </a:p>
          <a:p>
            <a:pPr algn="ctr">
              <a:lnSpc>
                <a:spcPts val="2587"/>
              </a:lnSpc>
            </a:pPr>
            <a:endParaRPr lang="en-US" sz="2289" spc="-68" dirty="0">
              <a:solidFill>
                <a:srgbClr val="020202"/>
              </a:solidFill>
              <a:latin typeface="Poppins"/>
            </a:endParaRPr>
          </a:p>
          <a:p>
            <a:pPr algn="ctr">
              <a:lnSpc>
                <a:spcPts val="2587"/>
              </a:lnSpc>
            </a:pPr>
            <a:endParaRPr lang="en-US" sz="2289" spc="-68" dirty="0">
              <a:solidFill>
                <a:srgbClr val="020202"/>
              </a:solidFill>
              <a:latin typeface="Poppins"/>
            </a:endParaRPr>
          </a:p>
          <a:p>
            <a:pPr algn="ctr">
              <a:lnSpc>
                <a:spcPts val="2587"/>
              </a:lnSpc>
            </a:pPr>
            <a:r>
              <a:rPr lang="en-US" sz="2289" spc="-68" dirty="0">
                <a:solidFill>
                  <a:srgbClr val="020202"/>
                </a:solidFill>
                <a:latin typeface="Poppins"/>
              </a:rPr>
              <a:t> </a:t>
            </a:r>
            <a:r>
              <a:rPr lang="en-US" sz="2289" spc="-68" dirty="0" err="1">
                <a:solidFill>
                  <a:srgbClr val="020202"/>
                </a:solidFill>
                <a:latin typeface="Poppins"/>
              </a:rPr>
              <a:t>средствами</a:t>
            </a:r>
            <a:r>
              <a:rPr lang="en-US" sz="2289" spc="-68" dirty="0">
                <a:solidFill>
                  <a:srgbClr val="020202"/>
                </a:solidFill>
                <a:latin typeface="Poppins"/>
              </a:rPr>
              <a:t> </a:t>
            </a:r>
            <a:r>
              <a:rPr lang="en-US" sz="2289" spc="-68" dirty="0" err="1">
                <a:solidFill>
                  <a:srgbClr val="020202"/>
                </a:solidFill>
                <a:latin typeface="Poppins"/>
              </a:rPr>
              <a:t>индивидуальной</a:t>
            </a:r>
            <a:r>
              <a:rPr lang="en-US" sz="2289" spc="-68" dirty="0">
                <a:solidFill>
                  <a:srgbClr val="020202"/>
                </a:solidFill>
                <a:latin typeface="Poppins"/>
              </a:rPr>
              <a:t> </a:t>
            </a:r>
            <a:r>
              <a:rPr lang="en-US" sz="2289" spc="-68" dirty="0" err="1">
                <a:solidFill>
                  <a:srgbClr val="020202"/>
                </a:solidFill>
                <a:latin typeface="Poppins"/>
              </a:rPr>
              <a:t>защиты</a:t>
            </a:r>
            <a:r>
              <a:rPr lang="en-US" sz="2289" spc="-68" dirty="0">
                <a:solidFill>
                  <a:srgbClr val="020202"/>
                </a:solidFill>
                <a:latin typeface="Poppins"/>
              </a:rPr>
              <a:t> </a:t>
            </a:r>
            <a:r>
              <a:rPr lang="en-US" sz="3200" b="1" spc="-68" dirty="0">
                <a:solidFill>
                  <a:srgbClr val="020202"/>
                </a:solidFill>
                <a:latin typeface="Poppins Bold"/>
              </a:rPr>
              <a:t>в </a:t>
            </a:r>
            <a:r>
              <a:rPr lang="en-US" sz="3200" b="1" spc="-68" dirty="0" err="1">
                <a:solidFill>
                  <a:srgbClr val="020202"/>
                </a:solidFill>
                <a:latin typeface="Poppins Bold"/>
              </a:rPr>
              <a:t>порядке</a:t>
            </a:r>
            <a:r>
              <a:rPr lang="en-US" sz="2289" spc="-68" dirty="0">
                <a:solidFill>
                  <a:srgbClr val="020202"/>
                </a:solidFill>
                <a:latin typeface="Poppins"/>
              </a:rPr>
              <a:t>, </a:t>
            </a:r>
            <a:r>
              <a:rPr lang="en-US" sz="2289" spc="-68" dirty="0" err="1">
                <a:solidFill>
                  <a:srgbClr val="020202"/>
                </a:solidFill>
                <a:latin typeface="Poppins"/>
              </a:rPr>
              <a:t>определяемом</a:t>
            </a:r>
            <a:r>
              <a:rPr lang="en-US" sz="2289" spc="-68" dirty="0">
                <a:solidFill>
                  <a:srgbClr val="020202"/>
                </a:solidFill>
                <a:latin typeface="Poppins"/>
              </a:rPr>
              <a:t> </a:t>
            </a:r>
            <a:r>
              <a:rPr lang="en-US" sz="2289" spc="-68" dirty="0" err="1">
                <a:solidFill>
                  <a:srgbClr val="020202"/>
                </a:solidFill>
                <a:latin typeface="Poppins"/>
              </a:rPr>
              <a:t>Министерством</a:t>
            </a:r>
            <a:r>
              <a:rPr lang="en-US" sz="2289" spc="-68" dirty="0">
                <a:solidFill>
                  <a:srgbClr val="020202"/>
                </a:solidFill>
                <a:latin typeface="Poppins"/>
              </a:rPr>
              <a:t> </a:t>
            </a:r>
            <a:r>
              <a:rPr lang="en-US" sz="2289" spc="-68" dirty="0" err="1">
                <a:solidFill>
                  <a:srgbClr val="020202"/>
                </a:solidFill>
                <a:latin typeface="Poppins"/>
              </a:rPr>
              <a:t>труда</a:t>
            </a:r>
            <a:r>
              <a:rPr lang="en-US" sz="2289" spc="-68" dirty="0">
                <a:solidFill>
                  <a:srgbClr val="020202"/>
                </a:solidFill>
                <a:latin typeface="Poppins"/>
              </a:rPr>
              <a:t> и </a:t>
            </a:r>
            <a:r>
              <a:rPr lang="en-US" sz="2289" spc="-68" dirty="0" err="1">
                <a:solidFill>
                  <a:srgbClr val="020202"/>
                </a:solidFill>
                <a:latin typeface="Poppins"/>
              </a:rPr>
              <a:t>социальной</a:t>
            </a:r>
            <a:r>
              <a:rPr lang="en-US" sz="2289" spc="-68" dirty="0">
                <a:solidFill>
                  <a:srgbClr val="020202"/>
                </a:solidFill>
                <a:latin typeface="Poppins"/>
              </a:rPr>
              <a:t> </a:t>
            </a:r>
            <a:r>
              <a:rPr lang="en-US" sz="2289" spc="-68" dirty="0" err="1">
                <a:solidFill>
                  <a:srgbClr val="020202"/>
                </a:solidFill>
                <a:latin typeface="Poppins"/>
              </a:rPr>
              <a:t>защиты</a:t>
            </a:r>
            <a:r>
              <a:rPr lang="en-US" sz="2289" spc="-68" dirty="0">
                <a:solidFill>
                  <a:srgbClr val="020202"/>
                </a:solidFill>
                <a:latin typeface="Poppins"/>
              </a:rPr>
              <a:t> </a:t>
            </a:r>
            <a:r>
              <a:rPr lang="en-US" sz="2289" spc="-68" dirty="0" err="1">
                <a:solidFill>
                  <a:srgbClr val="020202"/>
                </a:solidFill>
                <a:latin typeface="Poppins"/>
              </a:rPr>
              <a:t>Республики</a:t>
            </a:r>
            <a:r>
              <a:rPr lang="en-US" sz="2289" spc="-68" dirty="0">
                <a:solidFill>
                  <a:srgbClr val="020202"/>
                </a:solidFill>
                <a:latin typeface="Poppins"/>
              </a:rPr>
              <a:t> </a:t>
            </a:r>
            <a:r>
              <a:rPr lang="en-US" sz="2289" spc="-68" dirty="0" err="1">
                <a:solidFill>
                  <a:srgbClr val="020202"/>
                </a:solidFill>
                <a:latin typeface="Poppins"/>
              </a:rPr>
              <a:t>Беларусь</a:t>
            </a:r>
            <a:endParaRPr lang="en-US" sz="2289" spc="-68" dirty="0">
              <a:solidFill>
                <a:srgbClr val="020202"/>
              </a:solidFill>
              <a:latin typeface="Poppins"/>
            </a:endParaRPr>
          </a:p>
        </p:txBody>
      </p:sp>
      <p:sp>
        <p:nvSpPr>
          <p:cNvPr id="22" name="Freeform 22"/>
          <p:cNvSpPr/>
          <p:nvPr/>
        </p:nvSpPr>
        <p:spPr>
          <a:xfrm>
            <a:off x="330506" y="2460188"/>
            <a:ext cx="1396387" cy="1396387"/>
          </a:xfrm>
          <a:custGeom>
            <a:avLst/>
            <a:gdLst/>
            <a:ahLst/>
            <a:cxnLst/>
            <a:rect l="l" t="t" r="r" b="b"/>
            <a:pathLst>
              <a:path w="1396387" h="1396387">
                <a:moveTo>
                  <a:pt x="0" y="0"/>
                </a:moveTo>
                <a:lnTo>
                  <a:pt x="1396388" y="0"/>
                </a:lnTo>
                <a:lnTo>
                  <a:pt x="1396388" y="1396388"/>
                </a:lnTo>
                <a:lnTo>
                  <a:pt x="0" y="13963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23" name="Freeform 23"/>
          <p:cNvSpPr/>
          <p:nvPr/>
        </p:nvSpPr>
        <p:spPr>
          <a:xfrm>
            <a:off x="330506" y="4082114"/>
            <a:ext cx="1396387" cy="1396387"/>
          </a:xfrm>
          <a:custGeom>
            <a:avLst/>
            <a:gdLst/>
            <a:ahLst/>
            <a:cxnLst/>
            <a:rect l="l" t="t" r="r" b="b"/>
            <a:pathLst>
              <a:path w="1396387" h="1396387">
                <a:moveTo>
                  <a:pt x="0" y="0"/>
                </a:moveTo>
                <a:lnTo>
                  <a:pt x="1396388" y="0"/>
                </a:lnTo>
                <a:lnTo>
                  <a:pt x="1396388" y="1396387"/>
                </a:lnTo>
                <a:lnTo>
                  <a:pt x="0" y="139638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a:ln w="47625" cap="rnd">
            <a:noFill/>
            <a:prstDash val="solid"/>
            <a:round/>
          </a:ln>
        </p:spPr>
      </p:sp>
      <p:sp>
        <p:nvSpPr>
          <p:cNvPr id="24" name="Freeform 24"/>
          <p:cNvSpPr/>
          <p:nvPr/>
        </p:nvSpPr>
        <p:spPr>
          <a:xfrm>
            <a:off x="577539" y="2668775"/>
            <a:ext cx="941269" cy="979213"/>
          </a:xfrm>
          <a:custGeom>
            <a:avLst/>
            <a:gdLst/>
            <a:ahLst/>
            <a:cxnLst/>
            <a:rect l="l" t="t" r="r" b="b"/>
            <a:pathLst>
              <a:path w="941269" h="979213">
                <a:moveTo>
                  <a:pt x="0" y="0"/>
                </a:moveTo>
                <a:lnTo>
                  <a:pt x="941269" y="0"/>
                </a:lnTo>
                <a:lnTo>
                  <a:pt x="941269" y="979214"/>
                </a:lnTo>
                <a:lnTo>
                  <a:pt x="0" y="97921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5" name="Freeform 25"/>
          <p:cNvSpPr/>
          <p:nvPr/>
        </p:nvSpPr>
        <p:spPr>
          <a:xfrm>
            <a:off x="577539" y="4337841"/>
            <a:ext cx="897270" cy="884933"/>
          </a:xfrm>
          <a:custGeom>
            <a:avLst/>
            <a:gdLst/>
            <a:ahLst/>
            <a:cxnLst/>
            <a:rect l="l" t="t" r="r" b="b"/>
            <a:pathLst>
              <a:path w="897270" h="884933">
                <a:moveTo>
                  <a:pt x="0" y="0"/>
                </a:moveTo>
                <a:lnTo>
                  <a:pt x="897271" y="0"/>
                </a:lnTo>
                <a:lnTo>
                  <a:pt x="897271" y="884933"/>
                </a:lnTo>
                <a:lnTo>
                  <a:pt x="0" y="88493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6" name="Freeform 26"/>
          <p:cNvSpPr/>
          <p:nvPr/>
        </p:nvSpPr>
        <p:spPr>
          <a:xfrm>
            <a:off x="4527347" y="6716279"/>
            <a:ext cx="9233305" cy="1575035"/>
          </a:xfrm>
          <a:custGeom>
            <a:avLst/>
            <a:gdLst/>
            <a:ahLst/>
            <a:cxnLst/>
            <a:rect l="l" t="t" r="r" b="b"/>
            <a:pathLst>
              <a:path w="9233305" h="1040845">
                <a:moveTo>
                  <a:pt x="0" y="0"/>
                </a:moveTo>
                <a:lnTo>
                  <a:pt x="9233306" y="0"/>
                </a:lnTo>
                <a:lnTo>
                  <a:pt x="9233306" y="1040845"/>
                </a:lnTo>
                <a:lnTo>
                  <a:pt x="0" y="1040845"/>
                </a:lnTo>
                <a:lnTo>
                  <a:pt x="0" y="0"/>
                </a:lnTo>
                <a:close/>
              </a:path>
            </a:pathLst>
          </a:custGeom>
          <a:blipFill>
            <a:blip r:embed="rId13">
              <a:alphaModFix amt="80000"/>
              <a:extLst>
                <a:ext uri="{96DAC541-7B7A-43D3-8B79-37D633B846F1}">
                  <asvg:svgBlip xmlns="" xmlns:asvg="http://schemas.microsoft.com/office/drawing/2016/SVG/main" r:embed="rId14"/>
                </a:ext>
              </a:extLst>
            </a:blip>
            <a:stretch>
              <a:fillRect/>
            </a:stretch>
          </a:blipFill>
        </p:spPr>
      </p:sp>
      <p:pic>
        <p:nvPicPr>
          <p:cNvPr id="28" name="Picture 28"/>
          <p:cNvPicPr>
            <a:picLocks noChangeAspect="1"/>
          </p:cNvPicPr>
          <p:nvPr/>
        </p:nvPicPr>
        <p:blipFill>
          <a:blip r:embed="rId15"/>
          <a:srcRect/>
          <a:stretch>
            <a:fillRect/>
          </a:stretch>
        </p:blipFill>
        <p:spPr>
          <a:xfrm>
            <a:off x="8429625" y="5351614"/>
            <a:ext cx="1701452" cy="1148480"/>
          </a:xfrm>
          <a:prstGeom prst="rect">
            <a:avLst/>
          </a:prstGeom>
        </p:spPr>
      </p:pic>
      <p:sp>
        <p:nvSpPr>
          <p:cNvPr id="29" name="TextBox 29"/>
          <p:cNvSpPr txBox="1"/>
          <p:nvPr/>
        </p:nvSpPr>
        <p:spPr>
          <a:xfrm>
            <a:off x="3357454" y="351028"/>
            <a:ext cx="11573091" cy="1355344"/>
          </a:xfrm>
          <a:prstGeom prst="rect">
            <a:avLst/>
          </a:prstGeom>
        </p:spPr>
        <p:txBody>
          <a:bodyPr lIns="0" tIns="0" rIns="0" bIns="0" rtlCol="0" anchor="t">
            <a:spAutoFit/>
          </a:bodyPr>
          <a:lstStyle/>
          <a:p>
            <a:pPr algn="ctr">
              <a:lnSpc>
                <a:spcPts val="5197"/>
              </a:lnSpc>
            </a:pPr>
            <a:r>
              <a:rPr lang="en-US" sz="4599" b="1" spc="-137" dirty="0" err="1">
                <a:ln>
                  <a:solidFill>
                    <a:sysClr val="windowText" lastClr="000000"/>
                  </a:solidFill>
                </a:ln>
                <a:solidFill>
                  <a:srgbClr val="F8AA15"/>
                </a:solidFill>
                <a:latin typeface="Poppins Bold"/>
              </a:rPr>
              <a:t>Обеспечение</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работников</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средствами</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индивидуальной</a:t>
            </a:r>
            <a:r>
              <a:rPr lang="en-US" sz="4599" b="1" spc="-137" dirty="0">
                <a:ln>
                  <a:solidFill>
                    <a:sysClr val="windowText" lastClr="000000"/>
                  </a:solidFill>
                </a:ln>
                <a:solidFill>
                  <a:srgbClr val="F8AA15"/>
                </a:solidFill>
                <a:latin typeface="Poppins Bold"/>
              </a:rPr>
              <a:t> </a:t>
            </a:r>
            <a:r>
              <a:rPr lang="en-US" sz="4599" b="1" spc="-137" dirty="0" err="1">
                <a:ln>
                  <a:solidFill>
                    <a:sysClr val="windowText" lastClr="000000"/>
                  </a:solidFill>
                </a:ln>
                <a:solidFill>
                  <a:srgbClr val="F8AA15"/>
                </a:solidFill>
                <a:latin typeface="Poppins Bold"/>
              </a:rPr>
              <a:t>защиты</a:t>
            </a:r>
            <a:endParaRPr lang="en-US" sz="4599" b="1" spc="-137" dirty="0">
              <a:ln>
                <a:solidFill>
                  <a:sysClr val="windowText" lastClr="000000"/>
                </a:solidFill>
              </a:ln>
              <a:solidFill>
                <a:srgbClr val="F8AA15"/>
              </a:solidFill>
              <a:latin typeface="Poppins Bold"/>
            </a:endParaRPr>
          </a:p>
        </p:txBody>
      </p:sp>
      <p:sp>
        <p:nvSpPr>
          <p:cNvPr id="30" name="TextBox 30"/>
          <p:cNvSpPr txBox="1"/>
          <p:nvPr/>
        </p:nvSpPr>
        <p:spPr>
          <a:xfrm>
            <a:off x="4535376" y="1981711"/>
            <a:ext cx="9217248" cy="359073"/>
          </a:xfrm>
          <a:prstGeom prst="rect">
            <a:avLst/>
          </a:prstGeom>
        </p:spPr>
        <p:txBody>
          <a:bodyPr lIns="0" tIns="0" rIns="0" bIns="0" rtlCol="0" anchor="t">
            <a:spAutoFit/>
          </a:bodyPr>
          <a:lstStyle/>
          <a:p>
            <a:pPr algn="ctr">
              <a:lnSpc>
                <a:spcPts val="2813"/>
              </a:lnSpc>
            </a:pPr>
            <a:r>
              <a:rPr lang="en-US" sz="2489" b="1" spc="-74" dirty="0" err="1">
                <a:solidFill>
                  <a:srgbClr val="000000"/>
                </a:solidFill>
                <a:latin typeface="Poppins Bold"/>
              </a:rPr>
              <a:t>Статья</a:t>
            </a:r>
            <a:r>
              <a:rPr lang="en-US" sz="2489" b="1" spc="-74" dirty="0">
                <a:solidFill>
                  <a:srgbClr val="000000"/>
                </a:solidFill>
                <a:latin typeface="Poppins Bold"/>
              </a:rPr>
              <a:t> 28 </a:t>
            </a:r>
            <a:r>
              <a:rPr lang="en-US" sz="2489" b="1" spc="-74" dirty="0" err="1">
                <a:solidFill>
                  <a:srgbClr val="000000"/>
                </a:solidFill>
                <a:latin typeface="Poppins Bold"/>
              </a:rPr>
              <a:t>Закона</a:t>
            </a:r>
            <a:r>
              <a:rPr lang="en-US" sz="2489" b="1" spc="-74" dirty="0">
                <a:solidFill>
                  <a:srgbClr val="000000"/>
                </a:solidFill>
                <a:latin typeface="Poppins Bold"/>
              </a:rPr>
              <a:t> </a:t>
            </a:r>
            <a:r>
              <a:rPr lang="en-US" sz="2489" b="1" spc="-74" dirty="0" err="1">
                <a:solidFill>
                  <a:srgbClr val="000000"/>
                </a:solidFill>
                <a:latin typeface="Poppins Bold"/>
              </a:rPr>
              <a:t>Республики</a:t>
            </a:r>
            <a:r>
              <a:rPr lang="en-US" sz="2489" b="1" spc="-74" dirty="0">
                <a:solidFill>
                  <a:srgbClr val="000000"/>
                </a:solidFill>
                <a:latin typeface="Poppins Bold"/>
              </a:rPr>
              <a:t> </a:t>
            </a:r>
            <a:r>
              <a:rPr lang="en-US" sz="2489" b="1" spc="-74" dirty="0" err="1">
                <a:solidFill>
                  <a:srgbClr val="000000"/>
                </a:solidFill>
                <a:latin typeface="Poppins Bold"/>
              </a:rPr>
              <a:t>Беларусь</a:t>
            </a:r>
            <a:r>
              <a:rPr lang="en-US" sz="2489" b="1" spc="-74" dirty="0">
                <a:solidFill>
                  <a:srgbClr val="000000"/>
                </a:solidFill>
                <a:latin typeface="Poppins Bold"/>
              </a:rPr>
              <a:t> «</a:t>
            </a:r>
            <a:r>
              <a:rPr lang="en-US" sz="2489" b="1" spc="-74" dirty="0" err="1">
                <a:solidFill>
                  <a:srgbClr val="000000"/>
                </a:solidFill>
                <a:latin typeface="Poppins Bold"/>
              </a:rPr>
              <a:t>Об</a:t>
            </a:r>
            <a:r>
              <a:rPr lang="en-US" sz="2489" b="1" spc="-74" dirty="0">
                <a:solidFill>
                  <a:srgbClr val="000000"/>
                </a:solidFill>
                <a:latin typeface="Poppins Bold"/>
              </a:rPr>
              <a:t> </a:t>
            </a:r>
            <a:r>
              <a:rPr lang="en-US" sz="2489" b="1" spc="-74" dirty="0" err="1">
                <a:solidFill>
                  <a:srgbClr val="000000"/>
                </a:solidFill>
                <a:latin typeface="Poppins Bold"/>
              </a:rPr>
              <a:t>охране</a:t>
            </a:r>
            <a:r>
              <a:rPr lang="en-US" sz="2489" b="1" spc="-74" dirty="0">
                <a:solidFill>
                  <a:srgbClr val="000000"/>
                </a:solidFill>
                <a:latin typeface="Poppins Bold"/>
              </a:rPr>
              <a:t> </a:t>
            </a:r>
            <a:r>
              <a:rPr lang="en-US" sz="2489" b="1" spc="-74" dirty="0" err="1">
                <a:solidFill>
                  <a:srgbClr val="000000"/>
                </a:solidFill>
                <a:latin typeface="Poppins Bold"/>
              </a:rPr>
              <a:t>труда</a:t>
            </a:r>
            <a:r>
              <a:rPr lang="en-US" sz="2489" b="1" spc="-74" dirty="0">
                <a:solidFill>
                  <a:srgbClr val="000000"/>
                </a:solidFill>
                <a:latin typeface="Poppins Bold"/>
              </a:rPr>
              <a:t>»</a:t>
            </a:r>
          </a:p>
        </p:txBody>
      </p:sp>
      <p:sp>
        <p:nvSpPr>
          <p:cNvPr id="31" name="TextBox 31"/>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32" name="TextBox 32"/>
          <p:cNvSpPr txBox="1"/>
          <p:nvPr/>
        </p:nvSpPr>
        <p:spPr>
          <a:xfrm>
            <a:off x="4926097" y="6922612"/>
            <a:ext cx="8435807" cy="1538883"/>
          </a:xfrm>
          <a:prstGeom prst="rect">
            <a:avLst/>
          </a:prstGeom>
        </p:spPr>
        <p:txBody>
          <a:bodyPr lIns="0" tIns="0" rIns="0" bIns="0" rtlCol="0" anchor="t">
            <a:spAutoFit/>
          </a:bodyPr>
          <a:lstStyle/>
          <a:p>
            <a:pPr algn="ctr">
              <a:lnSpc>
                <a:spcPts val="2361"/>
              </a:lnSpc>
            </a:pPr>
            <a:r>
              <a:rPr lang="en-US" sz="2089" spc="-62" dirty="0">
                <a:solidFill>
                  <a:srgbClr val="020202"/>
                </a:solidFill>
                <a:latin typeface="Poppins"/>
              </a:rPr>
              <a:t>ИНСТРУКЦИЯ О ПОРЯДКЕ ОБЕСПЕЧЕНИЯ РАБОТНИКОВ СРЕДСТВАМИ ИНДИВИДУАЛЬНОЙ </a:t>
            </a:r>
            <a:r>
              <a:rPr lang="en-US" sz="2089" spc="-62" dirty="0" smtClean="0">
                <a:solidFill>
                  <a:srgbClr val="020202"/>
                </a:solidFill>
                <a:latin typeface="Poppins"/>
              </a:rPr>
              <a:t>ЗАЩИТЫ,УТВЕРЖДЕННАЯ</a:t>
            </a:r>
            <a:r>
              <a:rPr lang="ru-RU" sz="2089" spc="-62" dirty="0" smtClean="0">
                <a:solidFill>
                  <a:srgbClr val="020202"/>
                </a:solidFill>
                <a:latin typeface="Poppins"/>
              </a:rPr>
              <a:t>, </a:t>
            </a:r>
            <a:r>
              <a:rPr lang="en-US" sz="2089" spc="-62" dirty="0" smtClean="0">
                <a:solidFill>
                  <a:srgbClr val="020202"/>
                </a:solidFill>
                <a:latin typeface="Poppins"/>
              </a:rPr>
              <a:t> </a:t>
            </a:r>
            <a:r>
              <a:rPr lang="en-US" sz="2089" spc="-62" dirty="0" smtClean="0">
                <a:solidFill>
                  <a:srgbClr val="020202"/>
                </a:solidFill>
                <a:latin typeface="Poppins"/>
              </a:rPr>
              <a:t>ПОСТАНОВЛЕНИЕ</a:t>
            </a:r>
            <a:r>
              <a:rPr lang="ru-RU" sz="2089" spc="-62" dirty="0">
                <a:solidFill>
                  <a:srgbClr val="020202"/>
                </a:solidFill>
                <a:latin typeface="Poppins"/>
              </a:rPr>
              <a:t>М</a:t>
            </a:r>
            <a:r>
              <a:rPr lang="en-US" sz="2089" spc="-62" dirty="0" smtClean="0">
                <a:solidFill>
                  <a:srgbClr val="020202"/>
                </a:solidFill>
                <a:latin typeface="Poppins"/>
              </a:rPr>
              <a:t> </a:t>
            </a:r>
            <a:r>
              <a:rPr lang="en-US" sz="2089" spc="-62" dirty="0">
                <a:solidFill>
                  <a:srgbClr val="020202"/>
                </a:solidFill>
                <a:latin typeface="Poppins"/>
              </a:rPr>
              <a:t>МИНИСТЕРСТВА ТРУДА И СОЦИАЛЬНОЙ ЗАЩИТЫ РЕСПУБЛИКИ БЕЛАРУСЬ 30 </a:t>
            </a:r>
            <a:r>
              <a:rPr lang="en-US" sz="2089" spc="-62" dirty="0" err="1">
                <a:solidFill>
                  <a:srgbClr val="020202"/>
                </a:solidFill>
                <a:latin typeface="Poppins"/>
              </a:rPr>
              <a:t>декабря</a:t>
            </a:r>
            <a:r>
              <a:rPr lang="en-US" sz="2089" spc="-62" dirty="0">
                <a:solidFill>
                  <a:srgbClr val="020202"/>
                </a:solidFill>
                <a:latin typeface="Poppins"/>
              </a:rPr>
              <a:t> 2008 г. № 209</a:t>
            </a:r>
          </a:p>
          <a:p>
            <a:pPr algn="ctr">
              <a:lnSpc>
                <a:spcPts val="2361"/>
              </a:lnSpc>
            </a:pPr>
            <a:endParaRPr lang="en-US" sz="2089" spc="-62" dirty="0">
              <a:solidFill>
                <a:srgbClr val="020202"/>
              </a:solidFill>
              <a:latin typeface="Poppi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53034" y="-385431"/>
            <a:ext cx="27394069" cy="12954800"/>
          </a:xfrm>
          <a:custGeom>
            <a:avLst/>
            <a:gdLst/>
            <a:ahLst/>
            <a:cxnLst/>
            <a:rect l="l" t="t" r="r" b="b"/>
            <a:pathLst>
              <a:path w="27394069" h="12954800">
                <a:moveTo>
                  <a:pt x="0" y="0"/>
                </a:moveTo>
                <a:lnTo>
                  <a:pt x="27394068" y="0"/>
                </a:lnTo>
                <a:lnTo>
                  <a:pt x="27394068" y="12954799"/>
                </a:lnTo>
                <a:lnTo>
                  <a:pt x="0" y="12954799"/>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t="-71802" b="-39655"/>
            </a:stretch>
          </a:blipFill>
        </p:spPr>
      </p:sp>
      <p:sp>
        <p:nvSpPr>
          <p:cNvPr id="3" name="Freeform 3"/>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5" name="Group 5"/>
          <p:cNvGrpSpPr/>
          <p:nvPr/>
        </p:nvGrpSpPr>
        <p:grpSpPr>
          <a:xfrm>
            <a:off x="-1342907" y="10016500"/>
            <a:ext cx="20973813" cy="734301"/>
            <a:chOff x="0" y="0"/>
            <a:chExt cx="11607985" cy="406400"/>
          </a:xfrm>
        </p:grpSpPr>
        <p:sp>
          <p:nvSpPr>
            <p:cNvPr id="6" name="Freeform 6"/>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CC1317"/>
            </a:solidFill>
          </p:spPr>
        </p:sp>
        <p:sp>
          <p:nvSpPr>
            <p:cNvPr id="7" name="TextBox 7"/>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88624" y="10016500"/>
            <a:ext cx="13310752" cy="734301"/>
            <a:chOff x="0" y="0"/>
            <a:chExt cx="7366854" cy="406400"/>
          </a:xfrm>
        </p:grpSpPr>
        <p:sp>
          <p:nvSpPr>
            <p:cNvPr id="9" name="Freeform 9"/>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0" name="TextBox 10"/>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4131384" y="10016500"/>
            <a:ext cx="10025232" cy="734301"/>
            <a:chOff x="0" y="0"/>
            <a:chExt cx="5548478" cy="406400"/>
          </a:xfrm>
        </p:grpSpPr>
        <p:sp>
          <p:nvSpPr>
            <p:cNvPr id="12" name="Freeform 12"/>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DB034"/>
            </a:solidFill>
          </p:spPr>
        </p:sp>
        <p:sp>
          <p:nvSpPr>
            <p:cNvPr id="13" name="TextBox 13"/>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491314" y="8886042"/>
            <a:ext cx="1064058" cy="1052628"/>
          </a:xfrm>
          <a:custGeom>
            <a:avLst/>
            <a:gdLst/>
            <a:ahLst/>
            <a:cxnLst/>
            <a:rect l="l" t="t" r="r" b="b"/>
            <a:pathLst>
              <a:path w="1064058" h="1052628">
                <a:moveTo>
                  <a:pt x="0" y="0"/>
                </a:moveTo>
                <a:lnTo>
                  <a:pt x="1064058" y="0"/>
                </a:lnTo>
                <a:lnTo>
                  <a:pt x="1064058" y="1052628"/>
                </a:lnTo>
                <a:lnTo>
                  <a:pt x="0" y="1052628"/>
                </a:lnTo>
                <a:lnTo>
                  <a:pt x="0" y="0"/>
                </a:lnTo>
                <a:close/>
              </a:path>
            </a:pathLst>
          </a:custGeom>
          <a:blipFill>
            <a:blip r:embed="rId6"/>
            <a:stretch>
              <a:fillRect/>
            </a:stretch>
          </a:blipFill>
        </p:spPr>
      </p:sp>
      <p:sp>
        <p:nvSpPr>
          <p:cNvPr id="15" name="Freeform 15"/>
          <p:cNvSpPr/>
          <p:nvPr/>
        </p:nvSpPr>
        <p:spPr>
          <a:xfrm>
            <a:off x="-1187569" y="3842269"/>
            <a:ext cx="3670051" cy="3670051"/>
          </a:xfrm>
          <a:custGeom>
            <a:avLst/>
            <a:gdLst/>
            <a:ahLst/>
            <a:cxnLst/>
            <a:rect l="l" t="t" r="r" b="b"/>
            <a:pathLst>
              <a:path w="3670051" h="3670051">
                <a:moveTo>
                  <a:pt x="0" y="0"/>
                </a:moveTo>
                <a:lnTo>
                  <a:pt x="3670052" y="0"/>
                </a:lnTo>
                <a:lnTo>
                  <a:pt x="3670052" y="3670051"/>
                </a:lnTo>
                <a:lnTo>
                  <a:pt x="0" y="367005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Freeform 16"/>
          <p:cNvSpPr/>
          <p:nvPr/>
        </p:nvSpPr>
        <p:spPr>
          <a:xfrm>
            <a:off x="-917842" y="4111995"/>
            <a:ext cx="3130599" cy="3130599"/>
          </a:xfrm>
          <a:custGeom>
            <a:avLst/>
            <a:gdLst/>
            <a:ahLst/>
            <a:cxnLst/>
            <a:rect l="l" t="t" r="r" b="b"/>
            <a:pathLst>
              <a:path w="3130599" h="3130599">
                <a:moveTo>
                  <a:pt x="0" y="0"/>
                </a:moveTo>
                <a:lnTo>
                  <a:pt x="3130599" y="0"/>
                </a:lnTo>
                <a:lnTo>
                  <a:pt x="3130599" y="3130599"/>
                </a:lnTo>
                <a:lnTo>
                  <a:pt x="0" y="313059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17" name="Group 17"/>
          <p:cNvGrpSpPr/>
          <p:nvPr/>
        </p:nvGrpSpPr>
        <p:grpSpPr>
          <a:xfrm>
            <a:off x="5369639" y="1442455"/>
            <a:ext cx="1117282" cy="1282463"/>
            <a:chOff x="0" y="0"/>
            <a:chExt cx="1489709" cy="1709951"/>
          </a:xfrm>
        </p:grpSpPr>
        <p:grpSp>
          <p:nvGrpSpPr>
            <p:cNvPr id="18" name="Group 18"/>
            <p:cNvGrpSpPr/>
            <p:nvPr/>
          </p:nvGrpSpPr>
          <p:grpSpPr>
            <a:xfrm rot="5400000">
              <a:off x="-110121" y="110121"/>
              <a:ext cx="1709951" cy="1489709"/>
              <a:chOff x="0" y="0"/>
              <a:chExt cx="6350000" cy="5532120"/>
            </a:xfrm>
          </p:grpSpPr>
          <p:sp>
            <p:nvSpPr>
              <p:cNvPr id="19" name="Freeform 19"/>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8AA15"/>
              </a:solidFill>
            </p:spPr>
          </p:sp>
        </p:grpSp>
        <p:sp>
          <p:nvSpPr>
            <p:cNvPr id="20" name="TextBox 20"/>
            <p:cNvSpPr txBox="1"/>
            <p:nvPr/>
          </p:nvSpPr>
          <p:spPr>
            <a:xfrm>
              <a:off x="470771" y="429051"/>
              <a:ext cx="506222" cy="756600"/>
            </a:xfrm>
            <a:prstGeom prst="rect">
              <a:avLst/>
            </a:prstGeom>
          </p:spPr>
          <p:txBody>
            <a:bodyPr lIns="0" tIns="0" rIns="0" bIns="0" rtlCol="0" anchor="t">
              <a:spAutoFit/>
            </a:bodyPr>
            <a:lstStyle/>
            <a:p>
              <a:pPr algn="ctr">
                <a:lnSpc>
                  <a:spcPts val="4888"/>
                </a:lnSpc>
                <a:spcBef>
                  <a:spcPct val="0"/>
                </a:spcBef>
              </a:pPr>
              <a:r>
                <a:rPr lang="en-US" sz="3302" spc="-33">
                  <a:solidFill>
                    <a:srgbClr val="000000"/>
                  </a:solidFill>
                  <a:latin typeface="Inter Bold"/>
                </a:rPr>
                <a:t>1</a:t>
              </a:r>
            </a:p>
          </p:txBody>
        </p:sp>
      </p:grpSp>
      <p:grpSp>
        <p:nvGrpSpPr>
          <p:cNvPr id="21" name="Group 21"/>
          <p:cNvGrpSpPr/>
          <p:nvPr/>
        </p:nvGrpSpPr>
        <p:grpSpPr>
          <a:xfrm>
            <a:off x="5369639" y="3239259"/>
            <a:ext cx="1117282" cy="1282463"/>
            <a:chOff x="0" y="0"/>
            <a:chExt cx="1489709" cy="1709951"/>
          </a:xfrm>
        </p:grpSpPr>
        <p:grpSp>
          <p:nvGrpSpPr>
            <p:cNvPr id="22" name="Group 22"/>
            <p:cNvGrpSpPr/>
            <p:nvPr/>
          </p:nvGrpSpPr>
          <p:grpSpPr>
            <a:xfrm rot="5400000">
              <a:off x="-110121" y="110121"/>
              <a:ext cx="1709951" cy="1489709"/>
              <a:chOff x="0" y="0"/>
              <a:chExt cx="6350000" cy="5532120"/>
            </a:xfrm>
          </p:grpSpPr>
          <p:sp>
            <p:nvSpPr>
              <p:cNvPr id="23" name="Freeform 2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CC1317"/>
              </a:solidFill>
            </p:spPr>
          </p:sp>
        </p:grpSp>
        <p:sp>
          <p:nvSpPr>
            <p:cNvPr id="24" name="TextBox 24"/>
            <p:cNvSpPr txBox="1"/>
            <p:nvPr/>
          </p:nvSpPr>
          <p:spPr>
            <a:xfrm>
              <a:off x="470771" y="429051"/>
              <a:ext cx="506222" cy="756600"/>
            </a:xfrm>
            <a:prstGeom prst="rect">
              <a:avLst/>
            </a:prstGeom>
          </p:spPr>
          <p:txBody>
            <a:bodyPr lIns="0" tIns="0" rIns="0" bIns="0" rtlCol="0" anchor="t">
              <a:spAutoFit/>
            </a:bodyPr>
            <a:lstStyle/>
            <a:p>
              <a:pPr algn="ctr">
                <a:lnSpc>
                  <a:spcPts val="4888"/>
                </a:lnSpc>
                <a:spcBef>
                  <a:spcPct val="0"/>
                </a:spcBef>
              </a:pPr>
              <a:r>
                <a:rPr lang="en-US" sz="3302" spc="-33">
                  <a:solidFill>
                    <a:srgbClr val="000000"/>
                  </a:solidFill>
                  <a:latin typeface="Inter Bold"/>
                </a:rPr>
                <a:t>2</a:t>
              </a:r>
            </a:p>
          </p:txBody>
        </p:sp>
      </p:grpSp>
      <p:grpSp>
        <p:nvGrpSpPr>
          <p:cNvPr id="25" name="Group 25"/>
          <p:cNvGrpSpPr/>
          <p:nvPr/>
        </p:nvGrpSpPr>
        <p:grpSpPr>
          <a:xfrm>
            <a:off x="5369639" y="5036062"/>
            <a:ext cx="1117282" cy="1282463"/>
            <a:chOff x="0" y="0"/>
            <a:chExt cx="1489709" cy="1709951"/>
          </a:xfrm>
        </p:grpSpPr>
        <p:grpSp>
          <p:nvGrpSpPr>
            <p:cNvPr id="26" name="Group 26"/>
            <p:cNvGrpSpPr/>
            <p:nvPr/>
          </p:nvGrpSpPr>
          <p:grpSpPr>
            <a:xfrm rot="5400000">
              <a:off x="-110121" y="110121"/>
              <a:ext cx="1709951" cy="1489709"/>
              <a:chOff x="0" y="0"/>
              <a:chExt cx="6350000" cy="5532120"/>
            </a:xfrm>
          </p:grpSpPr>
          <p:sp>
            <p:nvSpPr>
              <p:cNvPr id="27" name="Freeform 27"/>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8AA15"/>
              </a:solidFill>
            </p:spPr>
          </p:sp>
        </p:grpSp>
        <p:sp>
          <p:nvSpPr>
            <p:cNvPr id="28" name="TextBox 28"/>
            <p:cNvSpPr txBox="1"/>
            <p:nvPr/>
          </p:nvSpPr>
          <p:spPr>
            <a:xfrm>
              <a:off x="470771" y="429051"/>
              <a:ext cx="506222" cy="756600"/>
            </a:xfrm>
            <a:prstGeom prst="rect">
              <a:avLst/>
            </a:prstGeom>
          </p:spPr>
          <p:txBody>
            <a:bodyPr lIns="0" tIns="0" rIns="0" bIns="0" rtlCol="0" anchor="t">
              <a:spAutoFit/>
            </a:bodyPr>
            <a:lstStyle/>
            <a:p>
              <a:pPr algn="ctr">
                <a:lnSpc>
                  <a:spcPts val="4888"/>
                </a:lnSpc>
                <a:spcBef>
                  <a:spcPct val="0"/>
                </a:spcBef>
              </a:pPr>
              <a:r>
                <a:rPr lang="en-US" sz="3302" spc="-33">
                  <a:solidFill>
                    <a:srgbClr val="000000"/>
                  </a:solidFill>
                  <a:latin typeface="Inter Bold"/>
                </a:rPr>
                <a:t>3</a:t>
              </a:r>
            </a:p>
          </p:txBody>
        </p:sp>
      </p:grpSp>
      <p:sp>
        <p:nvSpPr>
          <p:cNvPr id="33" name="AutoShape 33"/>
          <p:cNvSpPr/>
          <p:nvPr/>
        </p:nvSpPr>
        <p:spPr>
          <a:xfrm>
            <a:off x="3733755" y="3880491"/>
            <a:ext cx="1635885" cy="0"/>
          </a:xfrm>
          <a:prstGeom prst="line">
            <a:avLst/>
          </a:prstGeom>
          <a:ln w="19050" cap="flat">
            <a:solidFill>
              <a:srgbClr val="000000"/>
            </a:solidFill>
            <a:prstDash val="sysDash"/>
            <a:headEnd type="none" w="sm" len="sm"/>
            <a:tailEnd type="triangle" w="lg" len="med"/>
          </a:ln>
        </p:spPr>
      </p:sp>
      <p:sp>
        <p:nvSpPr>
          <p:cNvPr id="34" name="AutoShape 34"/>
          <p:cNvSpPr/>
          <p:nvPr/>
        </p:nvSpPr>
        <p:spPr>
          <a:xfrm flipV="1">
            <a:off x="2208973" y="3880491"/>
            <a:ext cx="1524782" cy="832908"/>
          </a:xfrm>
          <a:prstGeom prst="line">
            <a:avLst/>
          </a:prstGeom>
          <a:ln w="19050" cap="flat">
            <a:solidFill>
              <a:srgbClr val="000000"/>
            </a:solidFill>
            <a:prstDash val="sysDash"/>
            <a:headEnd type="none" w="sm" len="sm"/>
            <a:tailEnd type="none" w="sm" len="sm"/>
          </a:ln>
        </p:spPr>
      </p:sp>
      <p:sp>
        <p:nvSpPr>
          <p:cNvPr id="35" name="AutoShape 35"/>
          <p:cNvSpPr/>
          <p:nvPr/>
        </p:nvSpPr>
        <p:spPr>
          <a:xfrm>
            <a:off x="2482483" y="5677294"/>
            <a:ext cx="2887157" cy="0"/>
          </a:xfrm>
          <a:prstGeom prst="line">
            <a:avLst/>
          </a:prstGeom>
          <a:ln w="19050" cap="flat">
            <a:solidFill>
              <a:srgbClr val="000000"/>
            </a:solidFill>
            <a:prstDash val="sysDash"/>
            <a:headEnd type="none" w="sm" len="sm"/>
            <a:tailEnd type="triangle" w="lg" len="med"/>
          </a:ln>
        </p:spPr>
      </p:sp>
      <p:sp>
        <p:nvSpPr>
          <p:cNvPr id="38" name="AutoShape 38"/>
          <p:cNvSpPr/>
          <p:nvPr/>
        </p:nvSpPr>
        <p:spPr>
          <a:xfrm>
            <a:off x="3733755" y="2074162"/>
            <a:ext cx="1635885" cy="0"/>
          </a:xfrm>
          <a:prstGeom prst="line">
            <a:avLst/>
          </a:prstGeom>
          <a:ln w="19050" cap="flat">
            <a:solidFill>
              <a:srgbClr val="000000"/>
            </a:solidFill>
            <a:prstDash val="sysDash"/>
            <a:headEnd type="none" w="sm" len="sm"/>
            <a:tailEnd type="triangle" w="lg" len="med"/>
          </a:ln>
        </p:spPr>
      </p:sp>
      <p:sp>
        <p:nvSpPr>
          <p:cNvPr id="39" name="AutoShape 39"/>
          <p:cNvSpPr/>
          <p:nvPr/>
        </p:nvSpPr>
        <p:spPr>
          <a:xfrm flipV="1">
            <a:off x="1542383" y="2083687"/>
            <a:ext cx="2191372" cy="1979055"/>
          </a:xfrm>
          <a:prstGeom prst="line">
            <a:avLst/>
          </a:prstGeom>
          <a:ln w="19050" cap="flat">
            <a:solidFill>
              <a:srgbClr val="000000"/>
            </a:solidFill>
            <a:prstDash val="sysDash"/>
            <a:headEnd type="none" w="sm" len="sm"/>
            <a:tailEnd type="none" w="sm" len="sm"/>
          </a:ln>
        </p:spPr>
      </p:sp>
      <p:sp>
        <p:nvSpPr>
          <p:cNvPr id="40" name="Freeform 40"/>
          <p:cNvSpPr/>
          <p:nvPr/>
        </p:nvSpPr>
        <p:spPr>
          <a:xfrm>
            <a:off x="0" y="4752895"/>
            <a:ext cx="1915853" cy="1848798"/>
          </a:xfrm>
          <a:custGeom>
            <a:avLst/>
            <a:gdLst/>
            <a:ahLst/>
            <a:cxnLst/>
            <a:rect l="l" t="t" r="r" b="b"/>
            <a:pathLst>
              <a:path w="1915853" h="1848798">
                <a:moveTo>
                  <a:pt x="0" y="0"/>
                </a:moveTo>
                <a:lnTo>
                  <a:pt x="1915853" y="0"/>
                </a:lnTo>
                <a:lnTo>
                  <a:pt x="1915853" y="1848798"/>
                </a:lnTo>
                <a:lnTo>
                  <a:pt x="0" y="1848798"/>
                </a:lnTo>
                <a:lnTo>
                  <a:pt x="0" y="0"/>
                </a:lnTo>
                <a:close/>
              </a:path>
            </a:pathLst>
          </a:custGeom>
          <a:blipFill>
            <a:blip r:embed="rId11"/>
            <a:stretch>
              <a:fillRect/>
            </a:stretch>
          </a:blipFill>
        </p:spPr>
      </p:sp>
      <p:sp>
        <p:nvSpPr>
          <p:cNvPr id="41" name="TextBox 41"/>
          <p:cNvSpPr txBox="1"/>
          <p:nvPr/>
        </p:nvSpPr>
        <p:spPr>
          <a:xfrm>
            <a:off x="13681393" y="9261794"/>
            <a:ext cx="2610292" cy="301123"/>
          </a:xfrm>
          <a:prstGeom prst="rect">
            <a:avLst/>
          </a:prstGeom>
        </p:spPr>
        <p:txBody>
          <a:bodyPr lIns="0" tIns="0" rIns="0" bIns="0" rtlCol="0" anchor="t">
            <a:spAutoFit/>
          </a:bodyPr>
          <a:lstStyle/>
          <a:p>
            <a:pPr>
              <a:lnSpc>
                <a:spcPts val="2299"/>
              </a:lnSpc>
            </a:pPr>
            <a:r>
              <a:rPr lang="en-US" sz="2017">
                <a:solidFill>
                  <a:srgbClr val="000000"/>
                </a:solidFill>
                <a:latin typeface="Poppins"/>
              </a:rPr>
              <a:t>profkult-grodno.by</a:t>
            </a:r>
          </a:p>
        </p:txBody>
      </p:sp>
      <p:sp>
        <p:nvSpPr>
          <p:cNvPr id="42" name="TextBox 42"/>
          <p:cNvSpPr txBox="1"/>
          <p:nvPr/>
        </p:nvSpPr>
        <p:spPr>
          <a:xfrm>
            <a:off x="6879872" y="1496402"/>
            <a:ext cx="9660176" cy="1538883"/>
          </a:xfrm>
          <a:prstGeom prst="rect">
            <a:avLst/>
          </a:prstGeom>
        </p:spPr>
        <p:txBody>
          <a:bodyPr lIns="0" tIns="0" rIns="0" bIns="0" rtlCol="0" anchor="t">
            <a:spAutoFit/>
          </a:bodyPr>
          <a:lstStyle/>
          <a:p>
            <a:pPr>
              <a:lnSpc>
                <a:spcPts val="3005"/>
              </a:lnSpc>
            </a:pPr>
            <a:r>
              <a:rPr lang="en-US" sz="2146" b="1" spc="64" dirty="0">
                <a:solidFill>
                  <a:srgbClr val="000000"/>
                </a:solidFill>
                <a:latin typeface="Poppins Bold"/>
              </a:rPr>
              <a:t>КОЛЛЕКТИВНЫМ ДОГОВОРОМ, ТРУДОВЫМ ДОГОВОРОМ МОЖЕТ ПРЕДУСМАТРИВАТЬСЯ ВЫДАЧА РАБОТНИКАМ СРЕДСТВ ИНДИВИДУАЛЬНОЙ ЗАЩИТЫ </a:t>
            </a:r>
            <a:r>
              <a:rPr lang="en-US" sz="3200" b="1" spc="64" dirty="0">
                <a:solidFill>
                  <a:srgbClr val="000000"/>
                </a:solidFill>
                <a:latin typeface="Poppins Bold"/>
              </a:rPr>
              <a:t>СВЕРХ УСТАНОВЛЕННЫХ НОРМ</a:t>
            </a:r>
            <a:r>
              <a:rPr lang="en-US" sz="2146" b="1" spc="64" dirty="0">
                <a:solidFill>
                  <a:srgbClr val="000000"/>
                </a:solidFill>
                <a:latin typeface="Poppins Bold"/>
              </a:rPr>
              <a:t>.</a:t>
            </a:r>
          </a:p>
        </p:txBody>
      </p:sp>
      <p:sp>
        <p:nvSpPr>
          <p:cNvPr id="43" name="TextBox 43"/>
          <p:cNvSpPr txBox="1"/>
          <p:nvPr/>
        </p:nvSpPr>
        <p:spPr>
          <a:xfrm>
            <a:off x="6879872" y="3184224"/>
            <a:ext cx="10936945" cy="1536145"/>
          </a:xfrm>
          <a:prstGeom prst="rect">
            <a:avLst/>
          </a:prstGeom>
        </p:spPr>
        <p:txBody>
          <a:bodyPr lIns="0" tIns="0" rIns="0" bIns="0" rtlCol="0" anchor="t">
            <a:spAutoFit/>
          </a:bodyPr>
          <a:lstStyle/>
          <a:p>
            <a:pPr>
              <a:lnSpc>
                <a:spcPts val="3005"/>
              </a:lnSpc>
            </a:pPr>
            <a:r>
              <a:rPr lang="en-US" sz="2146" b="1" spc="64" dirty="0">
                <a:solidFill>
                  <a:srgbClr val="000000"/>
                </a:solidFill>
                <a:latin typeface="Poppins Bold"/>
              </a:rPr>
              <a:t>РАБОТАЮЩИЕ ПО ГРАЖДАНСКО-ПРАВОВЫМ ДОГОВОРАМ ОБЕСПЕЧИВАЮТСЯ СРЕДСТВАМИ ИНДИВИДУАЛЬНОЙ ЗАЩИТЫ, СМЫВАЮЩИМИ И ОБЕЗВРЕЖИВАЮЩИМИ СРЕДСТВАМИ В СООТВЕТСТВИИ С ЭТИМИ ДОГОВОРАМИ.</a:t>
            </a:r>
          </a:p>
        </p:txBody>
      </p:sp>
      <p:sp>
        <p:nvSpPr>
          <p:cNvPr id="44" name="TextBox 44"/>
          <p:cNvSpPr txBox="1"/>
          <p:nvPr/>
        </p:nvSpPr>
        <p:spPr>
          <a:xfrm>
            <a:off x="6879872" y="5113574"/>
            <a:ext cx="10936945" cy="1155145"/>
          </a:xfrm>
          <a:prstGeom prst="rect">
            <a:avLst/>
          </a:prstGeom>
        </p:spPr>
        <p:txBody>
          <a:bodyPr lIns="0" tIns="0" rIns="0" bIns="0" rtlCol="0" anchor="t">
            <a:spAutoFit/>
          </a:bodyPr>
          <a:lstStyle/>
          <a:p>
            <a:pPr>
              <a:lnSpc>
                <a:spcPts val="3005"/>
              </a:lnSpc>
            </a:pPr>
            <a:r>
              <a:rPr lang="en-US" sz="2146" b="1" spc="64" dirty="0">
                <a:solidFill>
                  <a:srgbClr val="000000"/>
                </a:solidFill>
                <a:latin typeface="Poppins Bold"/>
              </a:rPr>
              <a:t>ПРИМЕНЯЕМЫЕ СРЕДСТВА ИНДИВИДУАЛЬНОЙ ЗАЩИТЫ ДОЛЖНЫ СООТВЕТСТВОВАТЬ ТРЕБОВАНИЯМ, УСТАНОВЛЕННЫМ ТЕХНИЧЕСКИМИ НОРМАТИВНЫМИ ПРАВОВЫМИ АКТАМИ.</a:t>
            </a:r>
          </a:p>
        </p:txBody>
      </p:sp>
      <p:sp>
        <p:nvSpPr>
          <p:cNvPr id="45" name="TextBox 45"/>
          <p:cNvSpPr txBox="1"/>
          <p:nvPr/>
        </p:nvSpPr>
        <p:spPr>
          <a:xfrm>
            <a:off x="6879872" y="6710910"/>
            <a:ext cx="10936945" cy="403444"/>
          </a:xfrm>
          <a:prstGeom prst="rect">
            <a:avLst/>
          </a:prstGeom>
        </p:spPr>
        <p:txBody>
          <a:bodyPr lIns="0" tIns="0" rIns="0" bIns="0" rtlCol="0" anchor="t">
            <a:spAutoFit/>
          </a:bodyPr>
          <a:lstStyle/>
          <a:p>
            <a:pPr>
              <a:lnSpc>
                <a:spcPts val="3005"/>
              </a:lnSpc>
            </a:pPr>
            <a:endParaRPr lang="en-US" sz="3200" b="1" spc="64" dirty="0">
              <a:solidFill>
                <a:srgbClr val="000000"/>
              </a:solidFill>
              <a:latin typeface="Poppins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1810</Words>
  <Application>Microsoft Office PowerPoint</Application>
  <PresentationFormat>Произвольный</PresentationFormat>
  <Paragraphs>139</Paragraphs>
  <Slides>20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Poppins</vt:lpstr>
      <vt:lpstr>Calibri</vt:lpstr>
      <vt:lpstr>Times New Roman</vt:lpstr>
      <vt:lpstr>Poppins Bold</vt:lpstr>
      <vt:lpstr>Inter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Совместный семинар по охране труда</dc:title>
  <dc:creator>Admin</dc:creator>
  <cp:lastModifiedBy>Admin</cp:lastModifiedBy>
  <cp:revision>18</cp:revision>
  <cp:lastPrinted>2024-02-29T06:11:46Z</cp:lastPrinted>
  <dcterms:created xsi:type="dcterms:W3CDTF">2006-08-16T00:00:00Z</dcterms:created>
  <dcterms:modified xsi:type="dcterms:W3CDTF">2024-02-29T06:14:53Z</dcterms:modified>
  <dc:identifier>DAF-D-Viais</dc:identifier>
</cp:coreProperties>
</file>