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6" r:id="rId3"/>
    <p:sldId id="309" r:id="rId4"/>
    <p:sldId id="402" r:id="rId5"/>
    <p:sldId id="404" r:id="rId6"/>
    <p:sldId id="405" r:id="rId7"/>
    <p:sldId id="409" r:id="rId8"/>
    <p:sldId id="406" r:id="rId9"/>
    <p:sldId id="407" r:id="rId10"/>
    <p:sldId id="408" r:id="rId11"/>
    <p:sldId id="382" r:id="rId12"/>
    <p:sldId id="365" r:id="rId13"/>
    <p:sldId id="383" r:id="rId14"/>
    <p:sldId id="384" r:id="rId15"/>
    <p:sldId id="400" r:id="rId16"/>
    <p:sldId id="401" r:id="rId17"/>
    <p:sldId id="314" r:id="rId18"/>
    <p:sldId id="261" r:id="rId19"/>
    <p:sldId id="319" r:id="rId20"/>
    <p:sldId id="271" r:id="rId21"/>
    <p:sldId id="274" r:id="rId22"/>
    <p:sldId id="275" r:id="rId23"/>
    <p:sldId id="276" r:id="rId24"/>
    <p:sldId id="287" r:id="rId25"/>
    <p:sldId id="289" r:id="rId26"/>
    <p:sldId id="288" r:id="rId27"/>
    <p:sldId id="291" r:id="rId28"/>
    <p:sldId id="290" r:id="rId29"/>
    <p:sldId id="398" r:id="rId30"/>
    <p:sldId id="389" r:id="rId31"/>
    <p:sldId id="390" r:id="rId32"/>
    <p:sldId id="391" r:id="rId33"/>
    <p:sldId id="392" r:id="rId34"/>
    <p:sldId id="393" r:id="rId35"/>
    <p:sldId id="394" r:id="rId36"/>
    <p:sldId id="292" r:id="rId37"/>
    <p:sldId id="376" r:id="rId38"/>
    <p:sldId id="395" r:id="rId39"/>
    <p:sldId id="397" r:id="rId40"/>
    <p:sldId id="396" r:id="rId41"/>
    <p:sldId id="294" r:id="rId42"/>
    <p:sldId id="379" r:id="rId43"/>
    <p:sldId id="370" r:id="rId44"/>
    <p:sldId id="373" r:id="rId45"/>
    <p:sldId id="375" r:id="rId46"/>
    <p:sldId id="298" r:id="rId47"/>
    <p:sldId id="300" r:id="rId48"/>
    <p:sldId id="304" r:id="rId49"/>
    <p:sldId id="328" r:id="rId50"/>
    <p:sldId id="28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0293" autoAdjust="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на производстве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  <c:pt idx="6">
                  <c:v>2021 г.</c:v>
                </c:pt>
                <c:pt idx="7">
                  <c:v>2022 г.</c:v>
                </c:pt>
                <c:pt idx="8">
                  <c:v>2023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</c:v>
                </c:pt>
                <c:pt idx="1">
                  <c:v>16</c:v>
                </c:pt>
                <c:pt idx="2">
                  <c:v>10</c:v>
                </c:pt>
                <c:pt idx="3">
                  <c:v>13</c:v>
                </c:pt>
                <c:pt idx="4">
                  <c:v>20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F6-4AD7-94DA-0047C901D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84267264"/>
        <c:axId val="227657408"/>
        <c:axId val="0"/>
      </c:bar3DChart>
      <c:catAx>
        <c:axId val="38426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7657408"/>
        <c:crosses val="autoZero"/>
        <c:auto val="1"/>
        <c:lblAlgn val="ctr"/>
        <c:lblOffset val="100"/>
        <c:noMultiLvlLbl val="0"/>
      </c:catAx>
      <c:valAx>
        <c:axId val="22765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672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Тяжело травмированные на производстве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  <c:pt idx="6">
                  <c:v>2021 г.</c:v>
                </c:pt>
                <c:pt idx="7">
                  <c:v>2022 г.</c:v>
                </c:pt>
                <c:pt idx="8">
                  <c:v>2023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</c:v>
                </c:pt>
                <c:pt idx="1">
                  <c:v>75</c:v>
                </c:pt>
                <c:pt idx="2">
                  <c:v>61</c:v>
                </c:pt>
                <c:pt idx="3">
                  <c:v>81</c:v>
                </c:pt>
                <c:pt idx="4">
                  <c:v>88</c:v>
                </c:pt>
                <c:pt idx="5">
                  <c:v>82</c:v>
                </c:pt>
                <c:pt idx="6">
                  <c:v>73</c:v>
                </c:pt>
                <c:pt idx="7">
                  <c:v>71</c:v>
                </c:pt>
                <c:pt idx="8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B9-4F6A-9D99-BC1CC797F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84267776"/>
        <c:axId val="227659712"/>
        <c:axId val="0"/>
      </c:bar3DChart>
      <c:catAx>
        <c:axId val="3842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7659712"/>
        <c:crosses val="autoZero"/>
        <c:auto val="1"/>
        <c:lblAlgn val="ctr"/>
        <c:lblOffset val="100"/>
        <c:noMultiLvlLbl val="0"/>
      </c:catAx>
      <c:valAx>
        <c:axId val="22765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677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профессиональных заболеваний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  <c:pt idx="6">
                  <c:v>2021 г.</c:v>
                </c:pt>
                <c:pt idx="7">
                  <c:v>2022 г.</c:v>
                </c:pt>
                <c:pt idx="8">
                  <c:v>2023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21-4E97-A8D6-79A7B6D48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84238592"/>
        <c:axId val="227662016"/>
        <c:axId val="0"/>
      </c:bar3DChart>
      <c:catAx>
        <c:axId val="38423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7662016"/>
        <c:crosses val="autoZero"/>
        <c:auto val="1"/>
        <c:lblAlgn val="ctr"/>
        <c:lblOffset val="100"/>
        <c:noMultiLvlLbl val="0"/>
      </c:catAx>
      <c:valAx>
        <c:axId val="22766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385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54839238845134E-2"/>
          <c:y val="7.3244214702169866E-2"/>
          <c:w val="0.9212694116360457"/>
          <c:h val="0.730772453725577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работников, утративших трудоспособность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-4.5555828958880138E-3"/>
                  <c:y val="-4.747202019594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FD-43DA-BD15-3753AFA12037}"/>
                </c:ext>
              </c:extLst>
            </c:dLbl>
            <c:dLbl>
              <c:idx val="1"/>
              <c:layout>
                <c:manualLayout>
                  <c:x val="2.0676946631671297E-2"/>
                  <c:y val="-3.600841497866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FD-43DA-BD15-3753AFA12037}"/>
                </c:ext>
              </c:extLst>
            </c:dLbl>
            <c:dLbl>
              <c:idx val="2"/>
              <c:layout>
                <c:manualLayout>
                  <c:x val="-3.1769466316710409E-3"/>
                  <c:y val="-2.1113181463004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FD-43DA-BD15-3753AFA12037}"/>
                </c:ext>
              </c:extLst>
            </c:dLbl>
            <c:dLbl>
              <c:idx val="3"/>
              <c:layout>
                <c:manualLayout>
                  <c:x val="9.3218230533683548E-3"/>
                  <c:y val="-3.74961832061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FD-43DA-BD15-3753AFA12037}"/>
                </c:ext>
              </c:extLst>
            </c:dLbl>
            <c:dLbl>
              <c:idx val="4"/>
              <c:layout>
                <c:manualLayout>
                  <c:x val="7.1988462379702495E-3"/>
                  <c:y val="-3.618512953056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FD-43DA-BD15-3753AFA1203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81216457960644006"/>
                  <c:y val="0.13569321533923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D-43DA-BD15-3753AFA12037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95169946332737976"/>
                  <c:y val="0.46312684365782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FD-43DA-BD15-3753AFA12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</c:v>
                </c:pt>
                <c:pt idx="1">
                  <c:v>58</c:v>
                </c:pt>
                <c:pt idx="2">
                  <c:v>47</c:v>
                </c:pt>
                <c:pt idx="3">
                  <c:v>43</c:v>
                </c:pt>
                <c:pt idx="4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4FD-43DA-BD15-3753AFA1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4266240"/>
        <c:axId val="383500864"/>
      </c:barChart>
      <c:catAx>
        <c:axId val="38426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8350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500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84266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работники, утратившие трудоспособность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14</c:v>
                </c:pt>
                <c:pt idx="3">
                  <c:v>18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8-47CF-A05C-53D19D7E13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погибших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8-47CF-A05C-53D19D7E1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4268288"/>
        <c:axId val="383503744"/>
      </c:barChart>
      <c:catAx>
        <c:axId val="38426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83503744"/>
        <c:crosses val="autoZero"/>
        <c:auto val="1"/>
        <c:lblAlgn val="ctr"/>
        <c:lblOffset val="100"/>
        <c:noMultiLvlLbl val="0"/>
      </c:catAx>
      <c:valAx>
        <c:axId val="38350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6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более тыс. рублей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670</c:v>
                </c:pt>
                <c:pt idx="1">
                  <c:v>964</c:v>
                </c:pt>
                <c:pt idx="2">
                  <c:v>603</c:v>
                </c:pt>
                <c:pt idx="3">
                  <c:v>634</c:v>
                </c:pt>
                <c:pt idx="4">
                  <c:v>1190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D9C4-4D92-A7F2-549D755BD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84268800"/>
        <c:axId val="383506048"/>
        <c:axId val="0"/>
      </c:bar3DChart>
      <c:catAx>
        <c:axId val="3842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83506048"/>
        <c:crosses val="autoZero"/>
        <c:auto val="1"/>
        <c:lblAlgn val="ctr"/>
        <c:lblOffset val="100"/>
        <c:noMultiLvlLbl val="0"/>
      </c:catAx>
      <c:valAx>
        <c:axId val="38350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2688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A0B4-9EAA-46E7-93A2-76B516E35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B215-FE65-4E61-A99A-F9FCF06DC8E6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3550-BCCB-4ABF-85DB-2EFA5F30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Самое ценное для каждого из нас – это жизнь и здоровье!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00B050"/>
                </a:solidFill>
              </a:rPr>
              <a:t>Именно </a:t>
            </a:r>
            <a:r>
              <a:rPr lang="ru-RU" sz="4400" b="1" u="sng" dirty="0" smtClean="0">
                <a:solidFill>
                  <a:srgbClr val="00B050"/>
                </a:solidFill>
              </a:rPr>
              <a:t>охрана труда </a:t>
            </a:r>
            <a:r>
              <a:rPr lang="ru-RU" sz="4400" b="1" dirty="0" smtClean="0">
                <a:solidFill>
                  <a:srgbClr val="00B050"/>
                </a:solidFill>
              </a:rPr>
              <a:t>помогает обеспечивать безопасность жизни и здоровья работающих в процессе трудовой деятельности.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cs typeface="Times New Roman" pitchFamily="18" charset="0"/>
              </a:rPr>
              <a:t>Сведения о профессиональной заболеваемости </a:t>
            </a:r>
            <a:br>
              <a:rPr lang="ru-RU" sz="2500" b="1" dirty="0" smtClean="0">
                <a:cs typeface="Times New Roman" pitchFamily="18" charset="0"/>
              </a:rPr>
            </a:br>
            <a:r>
              <a:rPr lang="ru-RU" sz="2500" b="1" dirty="0" smtClean="0">
                <a:cs typeface="Times New Roman" pitchFamily="18" charset="0"/>
              </a:rPr>
              <a:t>в Гродненской области за 2015-2023 годы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17788166"/>
              </p:ext>
            </p:extLst>
          </p:nvPr>
        </p:nvGraphicFramePr>
        <p:xfrm>
          <a:off x="301625" y="1600200"/>
          <a:ext cx="8540750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170657"/>
      </p:ext>
    </p:extLst>
  </p:cSld>
  <p:clrMapOvr>
    <a:masterClrMapping/>
  </p:clrMapOvr>
  <p:transition advClick="0" advTm="1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5" cy="128588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cs typeface="Times New Roman" pitchFamily="18" charset="0"/>
              </a:rPr>
              <a:t>Сведения о количестве работников, которым МРЭК установлен процент утраты трудоспособности в 2018-2022 гг.</a:t>
            </a:r>
            <a:br>
              <a:rPr lang="ru-RU" sz="2500" b="1" dirty="0" smtClean="0">
                <a:cs typeface="Times New Roman" pitchFamily="18" charset="0"/>
              </a:rPr>
            </a:br>
            <a:r>
              <a:rPr lang="ru-RU" sz="2500" b="1" dirty="0" smtClean="0">
                <a:cs typeface="Times New Roman" pitchFamily="18" charset="0"/>
              </a:rPr>
              <a:t>Гродненская область</a:t>
            </a:r>
            <a:endParaRPr lang="ru-RU" sz="2500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301625" y="1857364"/>
          <a:ext cx="854075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411694"/>
      </p:ext>
    </p:extLst>
  </p:cSld>
  <p:clrMapOvr>
    <a:masterClrMapping/>
  </p:clrMapOvr>
  <p:transition advClick="0" advTm="1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2722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Профсоюзными организациями области осуществляется контроль за выполнением норм </a:t>
            </a:r>
            <a:r>
              <a:rPr lang="ru-RU" sz="2800" b="1" dirty="0" smtClean="0">
                <a:solidFill>
                  <a:srgbClr val="C00000"/>
                </a:solidFill>
              </a:rPr>
              <a:t>Соглашения между Гродненским областным исполнительным комитетом, Гродненским областным союзом нанимателей и Гродненским областным объединением профсоюзов на 2021-2024 годы, тарифных и иных Соглашений, коллективных договоров </a:t>
            </a:r>
            <a:r>
              <a:rPr lang="ru-RU" sz="2800" b="1" dirty="0" smtClean="0"/>
              <a:t>в части своевременного назначения и выплаты нанимателями </a:t>
            </a:r>
            <a:r>
              <a:rPr lang="ru-RU" sz="2800" b="1" u="sng" dirty="0" smtClean="0"/>
              <a:t>единовременной материальной помощи </a:t>
            </a:r>
            <a:r>
              <a:rPr lang="ru-RU" sz="2800" b="1" dirty="0" smtClean="0"/>
              <a:t>пострадавшим в результате несчастных случаев, профессиональных заболеваний и семьям погибших на производстве работников.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advClick="0" advTm="1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/>
              <a:t>Сведения о количестве семей погибших на производстве и работников, утративших трудоспособность в результате несчастных случаев и профессиональных заболеваний,  получивших единовременную материальную помощь в соответствии с нормами коллективных договоров и соглашений в Гродненской области</a:t>
            </a:r>
            <a:br>
              <a:rPr lang="ru-RU" sz="2100" b="1" dirty="0" smtClean="0"/>
            </a:br>
            <a:r>
              <a:rPr lang="ru-RU" sz="2100" b="1" dirty="0" smtClean="0"/>
              <a:t> 2018-2022 годы</a:t>
            </a:r>
            <a:endParaRPr lang="ru-RU" sz="2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204189"/>
              </p:ext>
            </p:extLst>
          </p:nvPr>
        </p:nvGraphicFramePr>
        <p:xfrm>
          <a:off x="457200" y="2643182"/>
          <a:ext cx="8229600" cy="368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79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15436" cy="1714512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Сведения о выплатах организациями Гродненской области единовременной материальной помощи семьям погибших работников и потерпевшим, утратившим трудоспособность в результате несчастных случаев на производстве и профзаболеваний за 2018-2022 годы</a:t>
            </a:r>
            <a:endParaRPr lang="ru-RU" sz="23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398446"/>
              </p:ext>
            </p:extLst>
          </p:nvPr>
        </p:nvGraphicFramePr>
        <p:xfrm>
          <a:off x="457200" y="2143116"/>
          <a:ext cx="82296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67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В целях оказания содействия нанимателям по вопросам охраны труда, защиты трудовых и социально-экономических прав граждан профсоюзы осуществляют общественный контроль в соответствии с:</a:t>
            </a:r>
            <a:br>
              <a:rPr lang="ru-RU" sz="3300" b="1" dirty="0" smtClean="0"/>
            </a:br>
            <a:r>
              <a:rPr lang="ru-RU" sz="3300" b="1" dirty="0" smtClean="0">
                <a:solidFill>
                  <a:srgbClr val="FF0000"/>
                </a:solidFill>
              </a:rPr>
              <a:t>Указом Президента Республики Беларусь </a:t>
            </a:r>
            <a:br>
              <a:rPr lang="ru-RU" sz="3300" b="1" dirty="0" smtClean="0">
                <a:solidFill>
                  <a:srgbClr val="FF0000"/>
                </a:solidFill>
              </a:rPr>
            </a:br>
            <a:r>
              <a:rPr lang="ru-RU" sz="3300" b="1" dirty="0" smtClean="0">
                <a:solidFill>
                  <a:srgbClr val="FF0000"/>
                </a:solidFill>
              </a:rPr>
              <a:t>от </a:t>
            </a:r>
            <a:r>
              <a:rPr lang="ru-RU" sz="3300" b="1" dirty="0">
                <a:solidFill>
                  <a:srgbClr val="FF0000"/>
                </a:solidFill>
              </a:rPr>
              <a:t>6 мая 2010 г. № 240</a:t>
            </a:r>
            <a:br>
              <a:rPr lang="ru-RU" sz="3300" b="1" dirty="0">
                <a:solidFill>
                  <a:srgbClr val="FF0000"/>
                </a:solidFill>
              </a:rPr>
            </a:br>
            <a:r>
              <a:rPr lang="ru-RU" sz="3300" b="1" dirty="0">
                <a:solidFill>
                  <a:srgbClr val="FF0000"/>
                </a:solidFill>
              </a:rPr>
              <a:t>«Об осуществлении общественного контроля профессиональными союзами</a:t>
            </a:r>
            <a:r>
              <a:rPr lang="ru-RU" sz="3300" b="1" dirty="0" smtClean="0">
                <a:solidFill>
                  <a:srgbClr val="FF0000"/>
                </a:solidFill>
              </a:rPr>
              <a:t>»,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>
                <a:solidFill>
                  <a:srgbClr val="002060"/>
                </a:solidFill>
              </a:rPr>
              <a:t>Законом </a:t>
            </a:r>
            <a:r>
              <a:rPr lang="ru-RU" sz="3300" b="1" dirty="0">
                <a:solidFill>
                  <a:srgbClr val="002060"/>
                </a:solidFill>
              </a:rPr>
              <a:t>Республики Беларусь </a:t>
            </a:r>
            <a:r>
              <a:rPr lang="ru-RU" sz="3300" b="1" dirty="0" smtClean="0">
                <a:solidFill>
                  <a:srgbClr val="002060"/>
                </a:solidFill>
              </a:rPr>
              <a:t>«О </a:t>
            </a:r>
            <a:r>
              <a:rPr lang="ru-RU" sz="3300" b="1" dirty="0">
                <a:solidFill>
                  <a:srgbClr val="002060"/>
                </a:solidFill>
              </a:rPr>
              <a:t>профессиональных </a:t>
            </a:r>
            <a:r>
              <a:rPr lang="ru-RU" sz="3300" b="1" dirty="0" smtClean="0">
                <a:solidFill>
                  <a:srgbClr val="002060"/>
                </a:solidFill>
              </a:rPr>
              <a:t>союзах» </a:t>
            </a:r>
            <a:r>
              <a:rPr lang="ru-RU" sz="3300" b="1" dirty="0">
                <a:solidFill>
                  <a:srgbClr val="002060"/>
                </a:solidFill>
              </a:rPr>
              <a:t>от 22 апреля 1992 г. </a:t>
            </a:r>
            <a:r>
              <a:rPr lang="ru-RU" sz="3300" b="1" dirty="0" smtClean="0">
                <a:solidFill>
                  <a:srgbClr val="002060"/>
                </a:solidFill>
              </a:rPr>
              <a:t>№1605-XІІ </a:t>
            </a:r>
            <a:r>
              <a:rPr lang="ru-RU" sz="3300" b="1" dirty="0">
                <a:solidFill>
                  <a:srgbClr val="002060"/>
                </a:solidFill>
              </a:rPr>
              <a:t>(с изменениями и дополнениями),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иными актами законодательства.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21059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0000"/>
          </a:bodyPr>
          <a:lstStyle/>
          <a:p>
            <a:pPr>
              <a:spcBef>
                <a:spcPts val="500"/>
              </a:spcBef>
            </a:pPr>
            <a:r>
              <a:rPr lang="ru-RU" sz="3300" b="1" dirty="0" smtClean="0">
                <a:solidFill>
                  <a:srgbClr val="FF0000"/>
                </a:solidFill>
                <a:latin typeface="+mn-lt"/>
              </a:rPr>
              <a:t>Общественный контроль за соблюдением законодательства об охране труда осуществляют уполномоченные представители профсоюзов:</a:t>
            </a:r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3300" b="1" dirty="0" smtClean="0">
                <a:latin typeface="+mn-lt"/>
              </a:rPr>
              <a:t>- технические и правовые инспекторы труда; </a:t>
            </a:r>
            <a:br>
              <a:rPr lang="ru-RU" sz="3300" b="1" dirty="0" smtClean="0">
                <a:latin typeface="+mn-lt"/>
              </a:rPr>
            </a:b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- руководители </a:t>
            </a:r>
            <a:r>
              <a:rPr lang="ru-RU" sz="3300" b="1" dirty="0">
                <a:solidFill>
                  <a:srgbClr val="002060"/>
                </a:solidFill>
                <a:latin typeface="+mn-lt"/>
              </a:rPr>
              <a:t>профсоюзных организаций всех уровней и их заместители </a:t>
            </a:r>
            <a:r>
              <a:rPr lang="ru-RU" sz="3300" dirty="0" smtClean="0">
                <a:solidFill>
                  <a:srgbClr val="002060"/>
                </a:solidFill>
                <a:latin typeface="+mn-lt"/>
              </a:rPr>
              <a:t>(обладают </a:t>
            </a:r>
            <a:r>
              <a:rPr lang="ru-RU" sz="3300" dirty="0">
                <a:solidFill>
                  <a:srgbClr val="002060"/>
                </a:solidFill>
                <a:latin typeface="+mn-lt"/>
              </a:rPr>
              <a:t>правами общественного инспектора по охране труда на протяжении всего срока пребывания в должности, независимо от того, являются ли они штатными профсоюзными </a:t>
            </a:r>
            <a:r>
              <a:rPr lang="ru-RU" sz="3300" dirty="0" smtClean="0">
                <a:solidFill>
                  <a:srgbClr val="002060"/>
                </a:solidFill>
                <a:latin typeface="+mn-lt"/>
              </a:rPr>
              <a:t>работниками)</a:t>
            </a: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3300" b="1" dirty="0" smtClean="0">
                <a:latin typeface="+mn-lt"/>
              </a:rPr>
              <a:t>- профсоюзные инспекторы </a:t>
            </a:r>
            <a:r>
              <a:rPr lang="ru-RU" sz="3300" b="1" dirty="0">
                <a:latin typeface="+mn-lt"/>
              </a:rPr>
              <a:t>по охране труда районных </a:t>
            </a:r>
            <a:r>
              <a:rPr lang="ru-RU" sz="3300" b="1" dirty="0" smtClean="0">
                <a:latin typeface="+mn-lt"/>
              </a:rPr>
              <a:t>(городских) </a:t>
            </a:r>
            <a:r>
              <a:rPr lang="ru-RU" sz="3300" b="1" dirty="0">
                <a:latin typeface="+mn-lt"/>
              </a:rPr>
              <a:t>объединений </a:t>
            </a:r>
            <a:r>
              <a:rPr lang="ru-RU" sz="3300" b="1" dirty="0" smtClean="0">
                <a:latin typeface="+mn-lt"/>
              </a:rPr>
              <a:t>профсоюзов;</a:t>
            </a:r>
            <a:br>
              <a:rPr lang="ru-RU" sz="3300" b="1" dirty="0" smtClean="0">
                <a:latin typeface="+mn-lt"/>
              </a:rPr>
            </a:b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- общественные инспекторы по охране труда первичных профсоюзных организаций.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29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80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ОБЩЕСТВЕННЫЙ КОНТРОЛЬ,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ОСУЩЕСТВЛЯЕМЫЙ ПРОФСОЮЗАМИ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НАПРАВЛЕН НА: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ОБЕСПЕЧЕНИЕ ЗДОРОВЫХ И БЕЗОПАСНЫХ УСЛОВИЙ ТРУДА ДЛЯ РАБОТНИКОВ;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ПРОФИЛАКТИКУ И НЕДОПУЩЕНИЕ НЕСЧАСТНЫХ СЛУЧАЕВ НА ПРОИЗВОДСТВЕ;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СОЗДАНИЕ НЕОБХОДИМЫХ САНИТАРНО-БЫТОВЫХ УСЛОВИЙ И Т.Д.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rmAutofit/>
          </a:bodyPr>
          <a:lstStyle/>
          <a:p>
            <a:r>
              <a:rPr lang="ru-RU" sz="3300" b="1" cap="all" dirty="0"/>
              <a:t>закон РЕСПУБЛИКИ БЕЛАРУСЬ</a:t>
            </a:r>
            <a:r>
              <a:rPr lang="ru-RU" dirty="0"/>
              <a:t/>
            </a:r>
            <a:br>
              <a:rPr lang="ru-RU" dirty="0"/>
            </a:br>
            <a:r>
              <a:rPr lang="ru-RU" sz="1800" i="1" dirty="0"/>
              <a:t>23 июня 2008 г. № 356-З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/>
              <a:t>(в ред. от </a:t>
            </a:r>
            <a:r>
              <a:rPr lang="ru-RU" sz="1800" i="1" dirty="0" smtClean="0"/>
              <a:t>12.07.2013 </a:t>
            </a:r>
            <a:r>
              <a:rPr lang="ru-RU" sz="1800" i="1" dirty="0"/>
              <a:t>№ </a:t>
            </a:r>
            <a:r>
              <a:rPr lang="ru-RU" sz="1800" i="1" dirty="0" smtClean="0"/>
              <a:t>61-З, от 18.12.2019 № 274-З, от 17.07.2023 № 300-З)</a:t>
            </a:r>
            <a:r>
              <a:rPr lang="ru-RU" dirty="0"/>
              <a:t/>
            </a:r>
            <a:br>
              <a:rPr lang="ru-RU" dirty="0"/>
            </a:br>
            <a:r>
              <a:rPr lang="ru-RU" sz="3300" b="1" dirty="0"/>
              <a:t>Об охране </a:t>
            </a:r>
            <a:r>
              <a:rPr lang="ru-RU" sz="3300" b="1" dirty="0" smtClean="0"/>
              <a:t>труда</a:t>
            </a: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76872"/>
            <a:ext cx="8229600" cy="395474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100" b="1" u="sng" dirty="0"/>
              <a:t>Статья 25</a:t>
            </a:r>
            <a:r>
              <a:rPr lang="ru-RU" sz="2100" b="1" dirty="0"/>
              <a:t>. </a:t>
            </a:r>
            <a:r>
              <a:rPr lang="ru-RU" sz="2100" b="1" u="sng" dirty="0"/>
              <a:t>Обучение, стажировка, инструктаж и проверка знаний по вопросам охраны труда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100" dirty="0" smtClean="0"/>
              <a:t>… </a:t>
            </a:r>
            <a:r>
              <a:rPr lang="ru-RU" sz="2100" b="1" dirty="0" smtClean="0"/>
              <a:t>Наниматель оказывает содействие в обучении по вопросам охраны труда общественных инспекторов по охране труда профсоюзов.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100" dirty="0" smtClean="0"/>
              <a:t>…</a:t>
            </a:r>
            <a:endParaRPr lang="ru-RU" sz="2100" dirty="0"/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100" b="1" u="sng" dirty="0" smtClean="0"/>
              <a:t>Статья </a:t>
            </a:r>
            <a:r>
              <a:rPr lang="ru-RU" sz="2100" b="1" u="sng" dirty="0"/>
              <a:t>42</a:t>
            </a:r>
            <a:r>
              <a:rPr lang="ru-RU" sz="2100" b="1" dirty="0"/>
              <a:t>. </a:t>
            </a:r>
            <a:r>
              <a:rPr lang="ru-RU" sz="2100" b="1" u="sng" dirty="0"/>
              <a:t>Общественный контроль за соблюдением законодательства об охране труда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100" dirty="0" smtClean="0"/>
              <a:t>Общественный контроль за соблюдением законодательства об охране труда в порядке, установленном законодательством, осуществляют профсоюзы через их </a:t>
            </a:r>
            <a:r>
              <a:rPr lang="ru-RU" sz="2100" b="1" dirty="0" smtClean="0"/>
              <a:t>технических инспекторов труда, общественных инспекторов по охране труда, других уполномоченных представителей профсоюзов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7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2500" b="1" dirty="0" smtClean="0"/>
              <a:t>Технические инспекторы труда профсоюзов, общественные инспекторы по охране труда профсоюзов, другие уполномоченные представители профсоюзов </a:t>
            </a:r>
            <a:r>
              <a:rPr lang="ru-RU" sz="2500" dirty="0" smtClean="0"/>
              <a:t>при осуществлении общественного контроля в формах, не связанных с проведением проверок, </a:t>
            </a:r>
            <a:r>
              <a:rPr lang="ru-RU" sz="2500" b="1" dirty="0" smtClean="0"/>
              <a:t>вправе</a:t>
            </a:r>
            <a:r>
              <a:rPr lang="ru-RU" sz="2500" dirty="0" smtClean="0"/>
              <a:t> в порядке, установленном республиканскими объединениями профсоюзов, </a:t>
            </a:r>
            <a:r>
              <a:rPr lang="ru-RU" sz="2500" b="1" dirty="0" smtClean="0"/>
              <a:t>выдать нанимателю рекомендацию по устранению выявленных нарушений требований по охране труда, коллективного договора (соглашения)</a:t>
            </a:r>
            <a:r>
              <a:rPr lang="ru-RU" sz="2500" dirty="0" smtClean="0"/>
              <a:t>.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2500" b="1" dirty="0" smtClean="0"/>
              <a:t>Наниматель</a:t>
            </a:r>
            <a:r>
              <a:rPr lang="ru-RU" sz="2500" dirty="0" smtClean="0"/>
              <a:t> </a:t>
            </a:r>
            <a:r>
              <a:rPr lang="ru-RU" sz="2500" b="1" dirty="0" smtClean="0"/>
              <a:t>обязан рассмотреть </a:t>
            </a:r>
            <a:r>
              <a:rPr lang="ru-RU" sz="2500" dirty="0" smtClean="0"/>
              <a:t>данную</a:t>
            </a:r>
            <a:r>
              <a:rPr lang="ru-RU" sz="2500" b="1" dirty="0" smtClean="0"/>
              <a:t> рекомендацию</a:t>
            </a:r>
            <a:r>
              <a:rPr lang="ru-RU" sz="2500" dirty="0" smtClean="0"/>
              <a:t> </a:t>
            </a:r>
            <a:r>
              <a:rPr lang="ru-RU" sz="2500" b="1" dirty="0" smtClean="0"/>
              <a:t>и проинформировать профсоюз о результатах ее рассмотрения в установленный в ней срок</a:t>
            </a:r>
            <a:r>
              <a:rPr lang="ru-RU" sz="2500" dirty="0" smtClean="0"/>
              <a:t>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2500" b="1" dirty="0" smtClean="0"/>
              <a:t>Представления технических инспекторов труда профсоюзов об устранении выявленных нарушений требований актов законодательства являются обязательными для исполнения работодателями.</a:t>
            </a:r>
          </a:p>
          <a:p>
            <a:pPr indent="0">
              <a:buNone/>
            </a:pPr>
            <a:endParaRPr lang="ru-RU" sz="2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ТАКОЙ РАБОТЫ, КОТОРУЮ </a:t>
            </a:r>
            <a:r>
              <a:rPr lang="ru-RU" b="1" smtClean="0">
                <a:solidFill>
                  <a:srgbClr val="FF0000"/>
                </a:solidFill>
              </a:rPr>
              <a:t>НЕЛЬЗЯ ВЫПОЛНИТЬ </a:t>
            </a:r>
            <a:r>
              <a:rPr lang="ru-RU" b="1" dirty="0" smtClean="0">
                <a:solidFill>
                  <a:srgbClr val="FF0000"/>
                </a:solidFill>
              </a:rPr>
              <a:t>БЕЗОПАСНО!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0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ПОСТАНОВЛЕНИЕ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МИНИСТЕРСТВА </a:t>
            </a:r>
            <a:r>
              <a:rPr lang="ru-RU" sz="3200" b="1" dirty="0"/>
              <a:t>ТРУДА И СОЦИАЛЬНОЙ ЗАЩИТЫ</a:t>
            </a:r>
            <a:br>
              <a:rPr lang="ru-RU" sz="3200" b="1" dirty="0"/>
            </a:br>
            <a:r>
              <a:rPr lang="ru-RU" sz="3200" b="1" dirty="0"/>
              <a:t>РЕСПУБЛИКИ БЕЛАРУСЬ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100" i="1" dirty="0" smtClean="0"/>
              <a:t>15 мая 2020 </a:t>
            </a:r>
            <a:r>
              <a:rPr lang="ru-RU" sz="3100" i="1" dirty="0"/>
              <a:t>г. N </a:t>
            </a:r>
            <a:r>
              <a:rPr lang="ru-RU" sz="3100" i="1" dirty="0" smtClean="0"/>
              <a:t>51</a:t>
            </a:r>
            <a:br>
              <a:rPr lang="ru-RU" sz="3100" i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ОБ УТВЕРЖДЕНИИ ИНСТРУКЦИИ О ПОРЯДКЕ ОСУЩЕСТВЛЕНИЯ КОНТРОЛЯ ЗА СОБЛЮДЕНИЕМ РАБОТНИКАМИ ТРЕБОВАНИЙ ПО ОХРАНЕ ТРУДА В ОРГАНИЗАЦИИ И СТРУКТУРНЫХ ПОДРАЗДЕЛЕНИЯХ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383632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000" dirty="0" smtClean="0"/>
              <a:t>1. Настоящая </a:t>
            </a:r>
            <a:r>
              <a:rPr lang="ru-RU" sz="2000" b="1" dirty="0" smtClean="0"/>
              <a:t>Инструкция определяет порядок осуществления контроля за соблюдением работниками требований по охране труда в организации и структурных подразделениях</a:t>
            </a:r>
            <a:r>
              <a:rPr lang="ru-RU" sz="2000" dirty="0" smtClean="0"/>
              <a:t> (далее - контроль за соблюдением требований по охране труда).</a:t>
            </a:r>
          </a:p>
          <a:p>
            <a:pPr marL="0" algn="just">
              <a:buNone/>
            </a:pPr>
            <a:r>
              <a:rPr lang="ru-RU" sz="2000" dirty="0" smtClean="0"/>
              <a:t>…</a:t>
            </a:r>
          </a:p>
          <a:p>
            <a:pPr marL="0" algn="just">
              <a:buNone/>
            </a:pPr>
            <a:r>
              <a:rPr lang="ru-RU" sz="2000" dirty="0" smtClean="0"/>
              <a:t>3. </a:t>
            </a:r>
            <a:r>
              <a:rPr lang="ru-RU" sz="2000" b="1" dirty="0" smtClean="0"/>
              <a:t>На основании </a:t>
            </a:r>
            <a:r>
              <a:rPr lang="ru-RU" sz="2000" dirty="0" smtClean="0"/>
              <a:t>настоящей </a:t>
            </a:r>
            <a:r>
              <a:rPr lang="ru-RU" sz="2000" b="1" dirty="0" smtClean="0"/>
              <a:t>Инструкции и в соответствии с системой управления охраной труда </a:t>
            </a:r>
            <a:r>
              <a:rPr lang="ru-RU" sz="2000" dirty="0" smtClean="0"/>
              <a:t>(далее - СУОТ) </a:t>
            </a:r>
            <a:r>
              <a:rPr lang="ru-RU" sz="2000" b="1" dirty="0" smtClean="0"/>
              <a:t>в организации определяется порядок осуществления контроля за соблюдением требований по охране труда</a:t>
            </a:r>
            <a:r>
              <a:rPr lang="ru-RU" sz="2000" dirty="0" smtClean="0"/>
              <a:t>.</a:t>
            </a:r>
          </a:p>
          <a:p>
            <a:pPr marL="0" algn="just">
              <a:buNone/>
            </a:pPr>
            <a:r>
              <a:rPr lang="ru-RU" sz="2000" b="1" dirty="0" smtClean="0"/>
              <a:t>Порядок</a:t>
            </a:r>
            <a:r>
              <a:rPr lang="ru-RU" sz="2000" dirty="0" smtClean="0"/>
              <a:t> осуществления контроля за соблюдением требований по охране труда </a:t>
            </a:r>
            <a:r>
              <a:rPr lang="ru-RU" sz="2000" b="1" dirty="0" smtClean="0"/>
              <a:t>может предусматривать систему персонифицированного учета допускаемых работниками нарушений</a:t>
            </a:r>
            <a:r>
              <a:rPr lang="ru-RU" sz="2000" dirty="0" smtClean="0"/>
              <a:t> требований по охране труда.</a:t>
            </a:r>
          </a:p>
          <a:p>
            <a:pPr marL="0" algn="just">
              <a:buNone/>
            </a:pPr>
            <a:r>
              <a:rPr lang="ru-RU" sz="2000" dirty="0" smtClean="0"/>
              <a:t>4. </a:t>
            </a:r>
            <a:r>
              <a:rPr lang="ru-RU" sz="2000" b="1" dirty="0" smtClean="0"/>
              <a:t>Основными задачами контроля </a:t>
            </a:r>
            <a:r>
              <a:rPr lang="ru-RU" sz="2000" dirty="0" smtClean="0"/>
              <a:t>за соблюдением требований по охране труда являются:</a:t>
            </a:r>
          </a:p>
          <a:p>
            <a:pPr marL="0" algn="just">
              <a:buNone/>
            </a:pPr>
            <a:r>
              <a:rPr lang="ru-RU" sz="2000" b="1" dirty="0" smtClean="0"/>
              <a:t>обследование состояния условий труда работников</a:t>
            </a:r>
            <a:r>
              <a:rPr lang="ru-RU" sz="2000" dirty="0" smtClean="0"/>
              <a:t>;</a:t>
            </a:r>
          </a:p>
          <a:p>
            <a:pPr marL="0" algn="just">
              <a:buNone/>
            </a:pPr>
            <a:r>
              <a:rPr lang="ru-RU" sz="2000" dirty="0" smtClean="0"/>
              <a:t>анализ соблюдения требований по охране труда;</a:t>
            </a:r>
          </a:p>
          <a:p>
            <a:pPr marL="0" algn="just">
              <a:buNone/>
            </a:pPr>
            <a:r>
              <a:rPr lang="ru-RU" sz="2000" b="1" dirty="0" smtClean="0"/>
              <a:t>предупреждение производственного травматизма и профессиональных заболеваний</a:t>
            </a:r>
            <a:r>
              <a:rPr lang="ru-RU" sz="2000" dirty="0" smtClean="0"/>
              <a:t>;</a:t>
            </a:r>
          </a:p>
          <a:p>
            <a:pPr marL="0" algn="just">
              <a:buNone/>
            </a:pPr>
            <a:r>
              <a:rPr lang="ru-RU" sz="2000" dirty="0" smtClean="0"/>
              <a:t>выполнение работниками обязанностей в области охраны труда.</a:t>
            </a:r>
          </a:p>
          <a:p>
            <a:pPr marL="0" algn="just">
              <a:buNone/>
            </a:pPr>
            <a:endParaRPr lang="ru-RU" sz="2400" dirty="0" smtClean="0"/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endParaRPr lang="ru-RU" sz="21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0648"/>
            <a:ext cx="8501122" cy="6597352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100" dirty="0" smtClean="0"/>
              <a:t>5. </a:t>
            </a:r>
            <a:r>
              <a:rPr lang="ru-RU" sz="2100" b="1" dirty="0" smtClean="0"/>
              <a:t>Контроль</a:t>
            </a:r>
            <a:r>
              <a:rPr lang="ru-RU" sz="2100" dirty="0" smtClean="0"/>
              <a:t> </a:t>
            </a:r>
            <a:r>
              <a:rPr lang="ru-RU" sz="2100" u="sng" dirty="0" smtClean="0"/>
              <a:t>за соблюдением требований по охране труда </a:t>
            </a:r>
            <a:r>
              <a:rPr lang="ru-RU" sz="2100" b="1" dirty="0" smtClean="0"/>
              <a:t>осуществляется</a:t>
            </a:r>
            <a:r>
              <a:rPr lang="ru-RU" sz="2100" dirty="0" smtClean="0"/>
              <a:t>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100" b="1" dirty="0" smtClean="0"/>
              <a:t>руководителем организации или </a:t>
            </a:r>
            <a:r>
              <a:rPr lang="ru-RU" sz="2100" dirty="0" smtClean="0"/>
              <a:t>уполномоченным в соответствии с СУОТ </a:t>
            </a:r>
            <a:r>
              <a:rPr lang="ru-RU" sz="2100" b="1" dirty="0" smtClean="0"/>
              <a:t>его заместителем </a:t>
            </a:r>
            <a:r>
              <a:rPr lang="ru-RU" sz="2100" dirty="0" smtClean="0"/>
              <a:t>(далее - руководитель организации или его заместитель);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100" b="1" dirty="0" smtClean="0"/>
              <a:t>должностными лицами, ответственными за организацию охраны труда и осуществление контроля за соблюдением требований по охране труда</a:t>
            </a:r>
            <a:r>
              <a:rPr lang="ru-RU" sz="2100" dirty="0" smtClean="0"/>
              <a:t>, </a:t>
            </a:r>
            <a:r>
              <a:rPr lang="ru-RU" sz="2100" b="1" dirty="0" smtClean="0"/>
              <a:t>а также </a:t>
            </a:r>
            <a:r>
              <a:rPr lang="ru-RU" sz="2100" dirty="0" smtClean="0"/>
              <a:t>при выполнении отдельных видов работ, назначенными из числа работников, в непосредственном подчинении которых находятся другие работники (далее - </a:t>
            </a:r>
            <a:r>
              <a:rPr lang="ru-RU" sz="2100" b="1" dirty="0" smtClean="0"/>
              <a:t>непосредственные руководители</a:t>
            </a:r>
            <a:r>
              <a:rPr lang="ru-RU" sz="2100" dirty="0" smtClean="0"/>
              <a:t>), </a:t>
            </a:r>
            <a:r>
              <a:rPr lang="ru-RU" sz="2100" b="1" dirty="0" smtClean="0"/>
              <a:t>руководителей структурных подразделений</a:t>
            </a:r>
            <a:r>
              <a:rPr lang="ru-RU" sz="2100" dirty="0" smtClean="0"/>
              <a:t>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100" b="1" dirty="0" smtClean="0"/>
              <a:t>работниками службы охраны труда </a:t>
            </a:r>
            <a:r>
              <a:rPr lang="ru-RU" sz="2100" dirty="0" smtClean="0"/>
              <a:t>(специалистом по охране труда или </a:t>
            </a:r>
            <a:r>
              <a:rPr lang="ru-RU" sz="2100" u="sng" dirty="0" smtClean="0"/>
              <a:t>уполномоченным должностным лицом </a:t>
            </a:r>
            <a:r>
              <a:rPr lang="ru-RU" sz="2100" dirty="0" smtClean="0"/>
              <a:t>нанимателя, </a:t>
            </a:r>
            <a:r>
              <a:rPr lang="ru-RU" sz="2100" u="sng" dirty="0" smtClean="0"/>
              <a:t>на которого возложены обязанности специалиста по охране труда</a:t>
            </a:r>
            <a:r>
              <a:rPr lang="ru-RU" sz="2100" dirty="0" smtClean="0"/>
              <a:t>).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100" b="1" dirty="0" smtClean="0"/>
              <a:t>6. В осуществлении контроля за соблюдением требований по охране труда могут принимать участие</a:t>
            </a:r>
            <a:r>
              <a:rPr lang="ru-RU" sz="2100" dirty="0" smtClean="0"/>
              <a:t>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100" u="sng" dirty="0" smtClean="0"/>
              <a:t>члены комиссии по охране труда </a:t>
            </a:r>
            <a:r>
              <a:rPr lang="ru-RU" sz="2100" dirty="0" smtClean="0"/>
              <a:t>(при ее создании);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100" b="1" u="sng" dirty="0" smtClean="0"/>
              <a:t>представители профессиональных союзов </a:t>
            </a:r>
            <a:r>
              <a:rPr lang="ru-RU" sz="2100" dirty="0" smtClean="0"/>
              <a:t>(далее - профсоюзы)</a:t>
            </a:r>
            <a:r>
              <a:rPr lang="ru-RU" sz="2100" b="1" dirty="0" smtClean="0"/>
              <a:t>, в том числе общественные инспекторы по охране труда</a:t>
            </a:r>
            <a:r>
              <a:rPr lang="ru-RU" sz="2100" dirty="0" smtClean="0"/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6167038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900" dirty="0" smtClean="0"/>
              <a:t>…</a:t>
            </a:r>
          </a:p>
          <a:p>
            <a:pPr marL="0" algn="just">
              <a:buNone/>
            </a:pPr>
            <a:r>
              <a:rPr lang="ru-RU" sz="1900" dirty="0" smtClean="0"/>
              <a:t>8. </a:t>
            </a:r>
            <a:r>
              <a:rPr lang="ru-RU" sz="1900" b="1" dirty="0" smtClean="0"/>
              <a:t>Контроль за соблюдением требований по охране труда проводится</a:t>
            </a:r>
            <a:r>
              <a:rPr lang="ru-RU" sz="1900" dirty="0" smtClean="0"/>
              <a:t>:</a:t>
            </a:r>
          </a:p>
          <a:p>
            <a:pPr marL="0" algn="just">
              <a:buNone/>
            </a:pPr>
            <a:r>
              <a:rPr lang="ru-RU" sz="1900" b="1" dirty="0" smtClean="0"/>
              <a:t>ежедневно на рабочих местах </a:t>
            </a:r>
            <a:r>
              <a:rPr lang="ru-RU" sz="1900" dirty="0" smtClean="0"/>
              <a:t>работников их непосредственными руководителями (далее - ежедневный контроль);</a:t>
            </a:r>
          </a:p>
          <a:p>
            <a:pPr marL="0" algn="just">
              <a:buNone/>
            </a:pPr>
            <a:r>
              <a:rPr lang="ru-RU" sz="1900" b="1" dirty="0" smtClean="0"/>
              <a:t>ежемесячно в каждом структурном подразделении организации </a:t>
            </a:r>
            <a:r>
              <a:rPr lang="ru-RU" sz="1900" dirty="0" smtClean="0"/>
              <a:t>руководителями этих структурных подразделений (далее - ежемесячный контроль);</a:t>
            </a:r>
          </a:p>
          <a:p>
            <a:pPr marL="0" algn="just">
              <a:buNone/>
            </a:pPr>
            <a:r>
              <a:rPr lang="ru-RU" sz="1900" b="1" dirty="0" smtClean="0"/>
              <a:t>ежеквартально в организации </a:t>
            </a:r>
            <a:r>
              <a:rPr lang="ru-RU" sz="1900" dirty="0" smtClean="0"/>
              <a:t>руководителем организации или его заместителем с участием работников службы охраны труда (специалиста по охране труда или уполномоченного должностного лица нанимателя, на которого возложены обязанности специалиста по охране труда), членов комиссии по охране труда, руководителей структурных подразделений и непосредственных руководителей, иных работников организации (далее - ежеквартальный контроль);</a:t>
            </a:r>
          </a:p>
          <a:p>
            <a:pPr marL="0" algn="just">
              <a:buNone/>
            </a:pPr>
            <a:r>
              <a:rPr lang="ru-RU" sz="1900" b="1" dirty="0" smtClean="0"/>
              <a:t>по мере необходимости </a:t>
            </a:r>
            <a:r>
              <a:rPr lang="ru-RU" sz="1900" dirty="0" smtClean="0"/>
              <a:t>в каждом структурном подразделении организации работниками службы охраны труда (специалистом по охране труда или уполномоченным должностным лицом нанимателя, на которого возложены обязанности специалиста по охране труда).</a:t>
            </a:r>
          </a:p>
          <a:p>
            <a:pPr marL="0" algn="just">
              <a:buNone/>
            </a:pPr>
            <a:r>
              <a:rPr lang="ru-RU" sz="1900" b="1" dirty="0" smtClean="0"/>
              <a:t>Иная периодичность </a:t>
            </a:r>
            <a:r>
              <a:rPr lang="ru-RU" sz="1900" dirty="0" smtClean="0"/>
              <a:t>осуществления контроля за соблюдением требований по охране труда, </a:t>
            </a:r>
            <a:r>
              <a:rPr lang="ru-RU" sz="1900" b="1" dirty="0" smtClean="0"/>
              <a:t>но не реже одного раза в месяц</a:t>
            </a:r>
            <a:r>
              <a:rPr lang="ru-RU" sz="1900" dirty="0" smtClean="0"/>
              <a:t>, может быть </a:t>
            </a:r>
            <a:r>
              <a:rPr lang="ru-RU" sz="1900" b="1" dirty="0" smtClean="0"/>
              <a:t>установлена в соответствии с СУОТ в организациях сферы услуг и </a:t>
            </a:r>
            <a:r>
              <a:rPr lang="ru-RU" sz="1900" b="1" dirty="0" err="1" smtClean="0"/>
              <a:t>микроорганизациях</a:t>
            </a:r>
            <a:r>
              <a:rPr lang="ru-RU" sz="1900" dirty="0" smtClean="0"/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Autofit/>
          </a:bodyPr>
          <a:lstStyle/>
          <a:p>
            <a:r>
              <a:rPr lang="ru-RU" sz="4100" cap="small" dirty="0" smtClean="0"/>
              <a:t>Постановление Президиума Совета Федерации профсоюзов Беларуси </a:t>
            </a:r>
            <a:br>
              <a:rPr lang="ru-RU" sz="4100" cap="small" dirty="0" smtClean="0"/>
            </a:br>
            <a:r>
              <a:rPr lang="ru-RU" sz="4100" cap="small" dirty="0" smtClean="0"/>
              <a:t>от 25.08.2010 № 180</a:t>
            </a:r>
            <a:br>
              <a:rPr lang="ru-RU" sz="4100" cap="small" dirty="0" smtClean="0"/>
            </a:br>
            <a:r>
              <a:rPr lang="ru-RU" sz="4100" cap="small" dirty="0" smtClean="0"/>
              <a:t>(с </a:t>
            </a:r>
            <a:r>
              <a:rPr lang="ru-RU" sz="4100" cap="small" dirty="0" err="1" smtClean="0"/>
              <a:t>изм</a:t>
            </a:r>
            <a:r>
              <a:rPr lang="ru-RU" sz="4100" cap="small" dirty="0" smtClean="0"/>
              <a:t>. и доп.)</a:t>
            </a:r>
            <a:endParaRPr lang="ru-RU" sz="4100" cap="sm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100" b="1" dirty="0" smtClean="0"/>
              <a:t>«Об осуществлении общественного контроля профсоюзами»</a:t>
            </a:r>
            <a:endParaRPr lang="ru-RU" sz="41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ДАННЫМ ПОСТАНОВЛЕНИЕМ УТВЕРЖДЕНЫ: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Порядок осуществления общественного контроля руководителями и представителями Федерации профсоюзов Беларуси, ее организационных структур, профессиональных союзов, входящих в ФПБ, и их организационных структур;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Положение о технической инспекции труда Федерации профсоюзов Беларуси;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Положение об общественной комиссии по охране труда;   </a:t>
            </a:r>
          </a:p>
          <a:p>
            <a:pPr algn="ctr">
              <a:buNone/>
            </a:pPr>
            <a:r>
              <a:rPr lang="ru-RU" dirty="0" smtClean="0"/>
              <a:t>а также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</a:rPr>
              <a:t>Положение об общественном инспекторе по охране труда</a:t>
            </a:r>
            <a:br>
              <a:rPr lang="ru-RU" sz="4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</a:rPr>
              <a:t>(в ред. от 31.05.2023 № 132)</a:t>
            </a:r>
            <a:r>
              <a:rPr lang="ru-RU" sz="4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03473"/>
            <a:ext cx="8229600" cy="419736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Общественный инспектор по охране труда избирается на общем собрании </a:t>
            </a:r>
            <a:r>
              <a:rPr lang="ru-RU" dirty="0"/>
              <a:t>профсоюзной группы, собрании (конференции) цеховой организации (цехового комитета), первичной профсоюзной организации (профсоюзной организации), </a:t>
            </a:r>
            <a:r>
              <a:rPr lang="ru-RU" u="sng" dirty="0"/>
              <a:t>заседании профсоюзного комитета </a:t>
            </a:r>
            <a:r>
              <a:rPr lang="ru-RU" b="1" dirty="0"/>
              <a:t>на срок полномочий руководящего органа </a:t>
            </a:r>
            <a:r>
              <a:rPr lang="ru-RU" dirty="0"/>
              <a:t>и осуществляет контроль по месту работы</a:t>
            </a:r>
            <a:r>
              <a:rPr lang="ru-RU" dirty="0" smtClean="0"/>
              <a:t>. </a:t>
            </a:r>
          </a:p>
          <a:p>
            <a:r>
              <a:rPr lang="ru-RU" b="1" dirty="0"/>
              <a:t>Руководители профсоюзных организаций </a:t>
            </a:r>
            <a:r>
              <a:rPr lang="ru-RU" dirty="0"/>
              <a:t>всех уровней </a:t>
            </a:r>
            <a:r>
              <a:rPr lang="ru-RU" b="1" dirty="0"/>
              <a:t>и их заместители </a:t>
            </a:r>
            <a:r>
              <a:rPr lang="ru-RU" u="sng" dirty="0"/>
              <a:t>обладают правами общественного инспектора по охране труда </a:t>
            </a:r>
            <a:r>
              <a:rPr lang="ru-RU" dirty="0"/>
              <a:t>на протяжении всего срока пребывания в должности, независимо от того, являются ли они штатными профсоюзными работниками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5768997"/>
          </a:xfrm>
        </p:spPr>
        <p:txBody>
          <a:bodyPr>
            <a:noAutofit/>
          </a:bodyPr>
          <a:lstStyle/>
          <a:p>
            <a:pPr lvl="0"/>
            <a:r>
              <a:rPr lang="ru-RU" sz="2500" b="1" dirty="0"/>
              <a:t>Количество</a:t>
            </a:r>
            <a:r>
              <a:rPr lang="ru-RU" sz="2500" dirty="0"/>
              <a:t> общественных инспекторов по охране труда в организации, в том числе в ее структурных подразделениях, определяется профсоюзной организацией в зависимости от конкретных условий и производственной </a:t>
            </a:r>
            <a:r>
              <a:rPr lang="ru-RU" sz="2500" dirty="0" smtClean="0"/>
              <a:t>необходимости.</a:t>
            </a:r>
          </a:p>
          <a:p>
            <a:pPr lvl="0"/>
            <a:r>
              <a:rPr lang="ru-RU" sz="2500" b="1" dirty="0" smtClean="0"/>
              <a:t>Список</a:t>
            </a:r>
            <a:r>
              <a:rPr lang="ru-RU" sz="2500" dirty="0" smtClean="0"/>
              <a:t> общественных инспекторов по охране труда передается контролируемому субъекту.</a:t>
            </a:r>
          </a:p>
          <a:p>
            <a:pPr lvl="0"/>
            <a:r>
              <a:rPr lang="ru-RU" sz="2500" b="1" dirty="0" smtClean="0"/>
              <a:t>Обучение </a:t>
            </a:r>
            <a:r>
              <a:rPr lang="ru-RU" sz="2500" dirty="0" smtClean="0"/>
              <a:t>общественных инспекторов по охране труда проводится по примерной программе для обучения (</a:t>
            </a:r>
            <a:r>
              <a:rPr lang="ru-RU" sz="2500" u="sng" dirty="0" smtClean="0"/>
              <a:t>повышения квалификации</a:t>
            </a:r>
            <a:r>
              <a:rPr lang="ru-RU" sz="2500" dirty="0" smtClean="0"/>
              <a:t>) общественных инспекторов по охране труда, утвержденной постановлением Президиума Совета Федерации профсоюзов Беларуси.</a:t>
            </a:r>
          </a:p>
          <a:p>
            <a:r>
              <a:rPr lang="ru-RU" sz="2500" b="1" dirty="0" smtClean="0"/>
              <a:t>Полномочия</a:t>
            </a:r>
            <a:r>
              <a:rPr lang="ru-RU" sz="2500" dirty="0" smtClean="0"/>
              <a:t> общественного инспектора по охране труда на осуществление контроля </a:t>
            </a:r>
            <a:r>
              <a:rPr lang="ru-RU" sz="2500" b="1" dirty="0" smtClean="0"/>
              <a:t>подтверждаются удостоверением</a:t>
            </a:r>
            <a:r>
              <a:rPr lang="ru-RU" sz="2500" dirty="0" smtClean="0"/>
              <a:t> по форме, приведенной в приложении 1 к названному Положению.</a:t>
            </a:r>
            <a:endParaRPr lang="ru-RU" sz="2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pPr algn="r"/>
            <a:r>
              <a:rPr lang="x-none" sz="3100" b="1" smtClean="0"/>
              <a:t>Приложение 1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к Положению об общественном </a:t>
            </a:r>
            <a:br>
              <a:rPr lang="ru-RU" sz="3100" dirty="0" smtClean="0"/>
            </a:br>
            <a:r>
              <a:rPr lang="ru-RU" sz="3100" dirty="0" smtClean="0"/>
              <a:t>инспекторе по охране труда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ФОРМА </a:t>
            </a:r>
          </a:p>
          <a:p>
            <a:pPr algn="ctr">
              <a:spcBef>
                <a:spcPts val="0"/>
              </a:spcBef>
              <a:buNone/>
            </a:pPr>
            <a:r>
              <a:rPr lang="x-none" smtClean="0"/>
              <a:t>удостоверения общественного инспектора по</a:t>
            </a:r>
            <a:r>
              <a:rPr lang="ru-RU" dirty="0" smtClean="0"/>
              <a:t> </a:t>
            </a:r>
            <a:r>
              <a:rPr lang="x-none" smtClean="0"/>
              <a:t>охране труда</a:t>
            </a:r>
            <a:endParaRPr lang="ru-RU" sz="2800" dirty="0" smtClean="0"/>
          </a:p>
          <a:p>
            <a:pPr>
              <a:spcBef>
                <a:spcPts val="0"/>
              </a:spcBef>
              <a:buNone/>
            </a:pPr>
            <a:endParaRPr lang="ru-RU" sz="2800" dirty="0" smtClean="0"/>
          </a:p>
          <a:p>
            <a:pPr>
              <a:spcBef>
                <a:spcPts val="0"/>
              </a:spcBef>
              <a:buNone/>
            </a:pPr>
            <a:endParaRPr lang="ru-RU" sz="2800" dirty="0" smtClean="0"/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 Размер: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по длине (одна сторона) – 95 мм; 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по ширине – 70 мм; 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фотография – 20х30 мм.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76" t="23542" r="24625" b="7980"/>
          <a:stretch/>
        </p:blipFill>
        <p:spPr>
          <a:xfrm>
            <a:off x="801403" y="188640"/>
            <a:ext cx="7659029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063277"/>
            <a:ext cx="8053315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670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НЕ ПОНИМАЮТ, ЧТО ПОД УГРОЗОЙ ИХ ЖИЗНЬ И ЗДОРОВЬЕ!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 ПОКА НЕ ВСЕ ЭТО ПОНИМАЮТ!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Оформление</a:t>
            </a:r>
            <a:r>
              <a:rPr lang="ru-RU" dirty="0"/>
              <a:t>, учет и выдача удостоверения осуществляется профсоюзной организацией, выдавшей его. Каждому </a:t>
            </a:r>
            <a:r>
              <a:rPr lang="ru-RU" b="1" dirty="0"/>
              <a:t>удостоверению присваивается порядковый номер</a:t>
            </a:r>
            <a:r>
              <a:rPr lang="ru-RU" dirty="0"/>
              <a:t>. </a:t>
            </a:r>
          </a:p>
          <a:p>
            <a:r>
              <a:rPr lang="ru-RU" b="1" dirty="0"/>
              <a:t>Удостоверение</a:t>
            </a:r>
            <a:r>
              <a:rPr lang="ru-RU" dirty="0"/>
              <a:t> общественного инспектора по охране труда </a:t>
            </a:r>
            <a:r>
              <a:rPr lang="ru-RU" u="sng" dirty="0"/>
              <a:t>подписывается руководителем профсоюзной организации</a:t>
            </a:r>
            <a:r>
              <a:rPr lang="ru-RU" dirty="0"/>
              <a:t>, </a:t>
            </a:r>
            <a:r>
              <a:rPr lang="ru-RU" u="sng" dirty="0"/>
              <a:t>заверяется печатью </a:t>
            </a:r>
            <a:r>
              <a:rPr lang="ru-RU" dirty="0"/>
              <a:t>и </a:t>
            </a:r>
            <a:r>
              <a:rPr lang="ru-RU" b="1" dirty="0"/>
              <a:t>выдается</a:t>
            </a:r>
            <a:r>
              <a:rPr lang="ru-RU" dirty="0"/>
              <a:t> общественному инспектору по охране труда </a:t>
            </a:r>
            <a:r>
              <a:rPr lang="ru-RU" b="1" dirty="0"/>
              <a:t>под роспись </a:t>
            </a:r>
            <a:r>
              <a:rPr lang="ru-RU" dirty="0"/>
              <a:t>на период наделения полномочиями общественного инспектора по охране труда на осуществление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953427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b="1" dirty="0"/>
              <a:t>Общественный инспектор по охране </a:t>
            </a:r>
            <a:r>
              <a:rPr lang="ru-RU" sz="3600" b="1" dirty="0" smtClean="0"/>
              <a:t>труда</a:t>
            </a:r>
            <a:r>
              <a:rPr lang="ru-RU" sz="3600" dirty="0" smtClean="0"/>
              <a:t>:</a:t>
            </a:r>
            <a:endParaRPr lang="ru-RU" sz="3600" dirty="0"/>
          </a:p>
          <a:p>
            <a:pPr algn="just"/>
            <a:r>
              <a:rPr lang="ru-RU" sz="3600" dirty="0" smtClean="0"/>
              <a:t>регулярно </a:t>
            </a:r>
            <a:r>
              <a:rPr lang="ru-RU" sz="3600" b="1" dirty="0"/>
              <a:t>осматривает</a:t>
            </a:r>
            <a:r>
              <a:rPr lang="ru-RU" sz="3600" dirty="0"/>
              <a:t> состояние рабочих мест, проходов, проездов, зданий, территорий, других мест работы;</a:t>
            </a:r>
          </a:p>
          <a:p>
            <a:pPr algn="just"/>
            <a:r>
              <a:rPr lang="ru-RU" sz="3600" b="1" dirty="0" smtClean="0"/>
              <a:t>контролирует</a:t>
            </a:r>
            <a:r>
              <a:rPr lang="ru-RU" sz="3600" dirty="0"/>
              <a:t>:</a:t>
            </a:r>
          </a:p>
          <a:p>
            <a:pPr algn="just"/>
            <a:r>
              <a:rPr lang="ru-RU" sz="3600" u="sng" dirty="0"/>
              <a:t>соответствие</a:t>
            </a:r>
            <a:r>
              <a:rPr lang="ru-RU" sz="3600" dirty="0"/>
              <a:t> технологических процессов, станков, машин, механизмов и другого </a:t>
            </a:r>
            <a:r>
              <a:rPr lang="ru-RU" sz="3600" u="sng" dirty="0"/>
              <a:t>эксплуатируемого оборудования</a:t>
            </a:r>
            <a:r>
              <a:rPr lang="ru-RU" sz="3600" dirty="0"/>
              <a:t>, приспособлений и инструмента, транспортных и грузоподъемных средств </a:t>
            </a:r>
            <a:r>
              <a:rPr lang="ru-RU" sz="3600" u="sng" dirty="0"/>
              <a:t>требованиям охраны труда</a:t>
            </a:r>
            <a:r>
              <a:rPr lang="ru-RU" sz="3600" dirty="0"/>
              <a:t>; </a:t>
            </a:r>
          </a:p>
          <a:p>
            <a:pPr algn="just"/>
            <a:r>
              <a:rPr lang="ru-RU" sz="3600" dirty="0"/>
              <a:t>работу </a:t>
            </a:r>
            <a:r>
              <a:rPr lang="ru-RU" sz="3600" u="sng" dirty="0"/>
              <a:t>вентиляционных</a:t>
            </a:r>
            <a:r>
              <a:rPr lang="ru-RU" sz="3600" dirty="0"/>
              <a:t> установок и </a:t>
            </a:r>
            <a:r>
              <a:rPr lang="ru-RU" sz="3600" u="sng" dirty="0"/>
              <a:t>осветительных </a:t>
            </a:r>
            <a:r>
              <a:rPr lang="ru-RU" sz="3600" dirty="0"/>
              <a:t>приборов на предмет безопасности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/>
              <a:t>своевременность обеспечения работающих качественными специальной одеждой, специальной обувью и другими </a:t>
            </a:r>
            <a:r>
              <a:rPr lang="ru-RU" sz="3600" u="sng" dirty="0"/>
              <a:t>средствами индивидуальной защиты</a:t>
            </a:r>
            <a:r>
              <a:rPr lang="ru-RU" sz="3600" dirty="0"/>
              <a:t>, организацию соответствующего ухода за ними (ремонт, чистка, стирка, </a:t>
            </a:r>
            <a:r>
              <a:rPr lang="ru-RU" sz="3600" dirty="0" err="1"/>
              <a:t>обеспыливание</a:t>
            </a:r>
            <a:r>
              <a:rPr lang="ru-RU" sz="3600" dirty="0"/>
              <a:t> и др.);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222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правильность и безопасность хранения, транспортировки и применения вредных, ядовитых, </a:t>
            </a:r>
            <a:r>
              <a:rPr lang="ru-RU" dirty="0" err="1"/>
              <a:t>пожаро</a:t>
            </a:r>
            <a:r>
              <a:rPr lang="ru-RU" dirty="0"/>
              <a:t>- и взрывоопасных веществ и материалов, источников радиоактивных излучений;</a:t>
            </a:r>
          </a:p>
          <a:p>
            <a:pPr algn="just"/>
            <a:r>
              <a:rPr lang="ru-RU" u="sng" dirty="0" smtClean="0"/>
              <a:t>состояние санитарно-гигиенических условий труда на рабочих местах </a:t>
            </a:r>
            <a:r>
              <a:rPr lang="ru-RU" dirty="0" smtClean="0"/>
              <a:t>(</a:t>
            </a:r>
            <a:r>
              <a:rPr lang="ru-RU" dirty="0"/>
              <a:t>температурно-влажностный режим, </a:t>
            </a:r>
            <a:r>
              <a:rPr lang="ru-RU" dirty="0" smtClean="0"/>
              <a:t>запыленность </a:t>
            </a:r>
            <a:r>
              <a:rPr lang="ru-RU" dirty="0"/>
              <a:t>и загазованность воздушной среды, освещенность и др.), </a:t>
            </a:r>
            <a:r>
              <a:rPr lang="ru-RU" u="sng" dirty="0"/>
              <a:t>обеспеченность работающих санитарно-бытовыми помещениями, их состояние и содержание</a:t>
            </a:r>
            <a:r>
              <a:rPr lang="ru-RU" dirty="0"/>
              <a:t>;</a:t>
            </a:r>
          </a:p>
          <a:p>
            <a:pPr algn="just"/>
            <a:r>
              <a:rPr lang="ru-RU" u="sng" dirty="0"/>
              <a:t>обеспечение работающих</a:t>
            </a:r>
            <a:r>
              <a:rPr lang="ru-RU" dirty="0"/>
              <a:t>, занятых на работах с вредными и (или) опасными условиями труда, а также на работах, связанных с загрязнением или осуществляемых в неблагоприятных температурных условиях, </a:t>
            </a:r>
            <a:r>
              <a:rPr lang="ru-RU" u="sng" dirty="0"/>
              <a:t>смывающими и обезвреживающими средствами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своевременность </a:t>
            </a:r>
            <a:r>
              <a:rPr lang="ru-RU" u="sng" dirty="0"/>
              <a:t>проведения стажировки, инструктажа и проверки знаний </a:t>
            </a:r>
            <a:r>
              <a:rPr lang="ru-RU" dirty="0"/>
              <a:t>работающих по вопросам охраны труда;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53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/>
              <a:t>соблюдение законодательства по вопросам режима рабочего времени и времени отдыха, охраны труда женщин и молодежи, предоставления лечебно-профилактического питания, молока и других равноценных пищевых продуктов, организацию водно-питьевого режима;</a:t>
            </a:r>
          </a:p>
          <a:p>
            <a:pPr algn="just"/>
            <a:r>
              <a:rPr lang="ru-RU" sz="3600" dirty="0"/>
              <a:t>физическое состояние работников на рабочих местах;</a:t>
            </a:r>
          </a:p>
          <a:p>
            <a:pPr algn="just"/>
            <a:r>
              <a:rPr lang="ru-RU" sz="3600" b="1" dirty="0" smtClean="0"/>
              <a:t>участвует </a:t>
            </a:r>
            <a:r>
              <a:rPr lang="ru-RU" sz="3600" b="1" dirty="0"/>
              <a:t>в</a:t>
            </a:r>
            <a:r>
              <a:rPr lang="ru-RU" sz="3600" dirty="0"/>
              <a:t>:</a:t>
            </a:r>
          </a:p>
          <a:p>
            <a:pPr algn="just"/>
            <a:r>
              <a:rPr lang="ru-RU" sz="3600" u="sng" dirty="0"/>
              <a:t>проведении контроля за соблюдением работниками требований по охране труда в организации и структурных подразделениях</a:t>
            </a:r>
            <a:r>
              <a:rPr lang="ru-RU" sz="3600" dirty="0"/>
              <a:t> </a:t>
            </a:r>
            <a:r>
              <a:rPr lang="ru-RU" sz="3600" dirty="0" smtClean="0"/>
              <a:t>в </a:t>
            </a:r>
            <a:r>
              <a:rPr lang="ru-RU" sz="3600" dirty="0"/>
              <a:t>соответствии с локальными правовыми актами, регламентирующими осуществление контроля за соблюдением работниками требований по охране труда в организации и структурных подразделениях, системой управления охраной труда (далее – СУОТ), действующей в организации и определяющей порядок осуществления контроля; </a:t>
            </a:r>
          </a:p>
          <a:p>
            <a:pPr algn="just"/>
            <a:r>
              <a:rPr lang="ru-RU" sz="3600" u="sng" dirty="0"/>
              <a:t>расследовании</a:t>
            </a:r>
            <a:r>
              <a:rPr lang="ru-RU" sz="3600" dirty="0"/>
              <a:t> несчастных случаев на производстве и профессиональных заболеваний;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97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подготовке и проведении организационных мероприятий по охране труда (смотры, конкурсы, рейды и др.), осуществляет контроль </a:t>
            </a:r>
            <a:r>
              <a:rPr lang="ru-RU" u="sng" dirty="0"/>
              <a:t>за оформлением стендов и уголков по охране труда</a:t>
            </a:r>
            <a:r>
              <a:rPr lang="ru-RU" dirty="0"/>
              <a:t>;</a:t>
            </a:r>
          </a:p>
          <a:p>
            <a:pPr algn="just"/>
            <a:r>
              <a:rPr lang="ru-RU" b="1" dirty="0" smtClean="0"/>
              <a:t>проводит </a:t>
            </a:r>
            <a:r>
              <a:rPr lang="ru-RU" b="1" dirty="0"/>
              <a:t>разъяснительную работу </a:t>
            </a:r>
            <a:r>
              <a:rPr lang="ru-RU" dirty="0"/>
              <a:t>по повышению личной ответственности работающих за соблюдение ими требований, правил и инструкций по охране труда;</a:t>
            </a:r>
          </a:p>
          <a:p>
            <a:pPr algn="just"/>
            <a:r>
              <a:rPr lang="ru-RU" u="sng" dirty="0" smtClean="0"/>
              <a:t>рассматривает </a:t>
            </a:r>
            <a:r>
              <a:rPr lang="ru-RU" u="sng" dirty="0"/>
              <a:t>обращения</a:t>
            </a:r>
            <a:r>
              <a:rPr lang="ru-RU" dirty="0"/>
              <a:t>, поступающие к нему от членов профсоюза;</a:t>
            </a:r>
          </a:p>
          <a:p>
            <a:pPr algn="just"/>
            <a:r>
              <a:rPr lang="ru-RU" u="sng" dirty="0" smtClean="0"/>
              <a:t>вносит </a:t>
            </a:r>
            <a:r>
              <a:rPr lang="ru-RU" u="sng" dirty="0"/>
              <a:t>предложения </a:t>
            </a:r>
            <a:r>
              <a:rPr lang="ru-RU" dirty="0"/>
              <a:t>о рассмотрении вопросов, связанных с соблюдением требований охраны труда и безопасным выполнением работ (оказанием услуг), на общем собрании профсоюзной группы, заседании цехового комитета профсоюза, профсоюзного органа первичной организации или соответствующего профсоюза;</a:t>
            </a:r>
          </a:p>
          <a:p>
            <a:pPr algn="just"/>
            <a:r>
              <a:rPr lang="ru-RU" b="1" dirty="0" smtClean="0"/>
              <a:t>ежеквартально </a:t>
            </a:r>
            <a:r>
              <a:rPr lang="ru-RU" b="1" dirty="0"/>
              <a:t>отчитывается о проделанной работе в профсоюзный комитет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178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Общественный инспектор по охране труда, осуществляя свою деятельность, </a:t>
            </a:r>
            <a:r>
              <a:rPr lang="ru-RU" b="1" dirty="0"/>
              <a:t>имеет право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…</a:t>
            </a:r>
          </a:p>
          <a:p>
            <a:pPr algn="just"/>
            <a:r>
              <a:rPr lang="ru-RU" b="1" dirty="0"/>
              <a:t>требовать</a:t>
            </a:r>
            <a:r>
              <a:rPr lang="ru-RU" dirty="0"/>
              <a:t> от должностных лиц контролируемого субъекта </a:t>
            </a:r>
            <a:r>
              <a:rPr lang="ru-RU" b="1" dirty="0"/>
              <a:t>немедленного устранения нарушений </a:t>
            </a:r>
            <a:r>
              <a:rPr lang="ru-RU" dirty="0"/>
              <a:t>требований по охране труда, </a:t>
            </a:r>
            <a:r>
              <a:rPr lang="ru-RU" b="1" dirty="0"/>
              <a:t>угрожающих жизни и здоровью работников</a:t>
            </a:r>
            <a:r>
              <a:rPr lang="ru-RU" dirty="0"/>
              <a:t>, а в случаях непосредственной угрозы их жизни и здоровью – приостановления работ до устранения нарушений;</a:t>
            </a:r>
          </a:p>
          <a:p>
            <a:pPr algn="just"/>
            <a:r>
              <a:rPr lang="ru-RU" b="1" dirty="0" smtClean="0"/>
              <a:t>выдавать</a:t>
            </a:r>
            <a:r>
              <a:rPr lang="ru-RU" dirty="0" smtClean="0"/>
              <a:t> </a:t>
            </a:r>
            <a:r>
              <a:rPr lang="ru-RU" dirty="0"/>
              <a:t>контролируемому субъекту </a:t>
            </a:r>
            <a:r>
              <a:rPr lang="ru-RU" u="sng" dirty="0"/>
              <a:t>обязательную для рассмотрения </a:t>
            </a:r>
            <a:r>
              <a:rPr lang="ru-RU" b="1" dirty="0"/>
              <a:t>рекомендацию</a:t>
            </a:r>
            <a:r>
              <a:rPr lang="ru-RU" dirty="0"/>
              <a:t> по устранению выявленных нарушений требований по охране труда, локальных правовых актов по охране труда, коллективного договора (соглашения) (далее – рекомендация), </a:t>
            </a:r>
            <a:r>
              <a:rPr lang="ru-RU" b="1" dirty="0"/>
              <a:t>фиксировать</a:t>
            </a:r>
            <a:r>
              <a:rPr lang="ru-RU" dirty="0"/>
              <a:t> </a:t>
            </a:r>
            <a:r>
              <a:rPr lang="ru-RU" u="sng" dirty="0"/>
              <a:t>выявленные нарушения </a:t>
            </a:r>
            <a:r>
              <a:rPr lang="ru-RU" dirty="0"/>
              <a:t>законодательства об охране труда </a:t>
            </a:r>
            <a:r>
              <a:rPr lang="ru-RU" b="1" dirty="0"/>
              <a:t>в журналах контроля за соблюдением требований по охране труда</a:t>
            </a:r>
            <a:r>
              <a:rPr lang="ru-RU" dirty="0"/>
              <a:t>, в том числе в журналах, которые ведутся в электронном виде, справках, актах, протоколах и др.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315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x-none" sz="2800" b="1" dirty="0" smtClean="0"/>
              <a:t>Приложение </a:t>
            </a:r>
            <a:r>
              <a:rPr lang="ru-RU" sz="2800" b="1" dirty="0" smtClean="0"/>
              <a:t>2</a:t>
            </a:r>
            <a:br>
              <a:rPr lang="ru-RU" sz="2800" b="1" dirty="0" smtClean="0"/>
            </a:br>
            <a:r>
              <a:rPr lang="ru-RU" sz="2800" dirty="0" smtClean="0"/>
              <a:t>к Положению об общественном </a:t>
            </a:r>
            <a:br>
              <a:rPr lang="ru-RU" sz="2800" dirty="0" smtClean="0"/>
            </a:br>
            <a:r>
              <a:rPr lang="ru-RU" sz="2800" dirty="0" smtClean="0"/>
              <a:t>инспекторе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ФОРМА   </a:t>
            </a:r>
          </a:p>
          <a:p>
            <a:pPr algn="ctr">
              <a:buNone/>
            </a:pPr>
            <a:r>
              <a:rPr lang="ru-RU" dirty="0" smtClean="0"/>
              <a:t>рекомендации по устранению выявленных нарушений актов законодательства, локальных правовых актов по охране труда, коллективного договора (соглашения)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cuments\Scanned Documents\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299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76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Результаты мониторингов</a:t>
            </a:r>
            <a:r>
              <a:rPr lang="ru-RU" dirty="0"/>
              <a:t>, </a:t>
            </a:r>
            <a:r>
              <a:rPr lang="ru-RU" u="sng" dirty="0"/>
              <a:t>в ходе которых </a:t>
            </a:r>
            <a:r>
              <a:rPr lang="ru-RU" b="1" dirty="0"/>
              <a:t>не выявлено </a:t>
            </a:r>
            <a:r>
              <a:rPr lang="ru-RU" u="sng" dirty="0"/>
              <a:t>нарушений актов законодательства или коллективного договора (соглашения)</a:t>
            </a:r>
            <a:r>
              <a:rPr lang="ru-RU" dirty="0"/>
              <a:t>, </a:t>
            </a:r>
            <a:r>
              <a:rPr lang="ru-RU" b="1" dirty="0"/>
              <a:t>оформляются справкой </a:t>
            </a:r>
            <a:r>
              <a:rPr lang="ru-RU" dirty="0"/>
              <a:t>по форме согласно приложению 5.</a:t>
            </a:r>
          </a:p>
          <a:p>
            <a:pPr algn="just"/>
            <a:r>
              <a:rPr lang="ru-RU" dirty="0"/>
              <a:t>Вышеуказанная </a:t>
            </a:r>
            <a:r>
              <a:rPr lang="ru-RU" b="1" dirty="0"/>
              <a:t>справка составляется руководителями профсоюзных организаций всех уровней</a:t>
            </a:r>
            <a:r>
              <a:rPr lang="ru-RU" dirty="0"/>
              <a:t>, </a:t>
            </a:r>
            <a:r>
              <a:rPr lang="ru-RU" u="sng" dirty="0"/>
              <a:t>обладающими правами общественных инспекторов по охране труда</a:t>
            </a:r>
            <a:r>
              <a:rPr lang="ru-RU" dirty="0"/>
              <a:t>.</a:t>
            </a:r>
          </a:p>
          <a:p>
            <a:pPr algn="just"/>
            <a:r>
              <a:rPr lang="ru-RU" b="1" dirty="0" smtClean="0"/>
              <a:t>Рекомендация </a:t>
            </a:r>
            <a:r>
              <a:rPr lang="ru-RU" b="1" dirty="0"/>
              <a:t>(справка) </a:t>
            </a:r>
            <a:r>
              <a:rPr lang="ru-RU" dirty="0"/>
              <a:t>составляется </a:t>
            </a:r>
            <a:r>
              <a:rPr lang="ru-RU" b="1" dirty="0"/>
              <a:t>в двух экземплярах</a:t>
            </a:r>
            <a:r>
              <a:rPr lang="ru-RU" dirty="0"/>
              <a:t>: </a:t>
            </a:r>
            <a:r>
              <a:rPr lang="ru-RU" u="sng" dirty="0"/>
              <a:t>один экземпляр вручается </a:t>
            </a:r>
            <a:r>
              <a:rPr lang="ru-RU" dirty="0"/>
              <a:t>(направляется) </a:t>
            </a:r>
            <a:r>
              <a:rPr lang="ru-RU" u="sng" dirty="0"/>
              <a:t>контролируемому субъекту</a:t>
            </a:r>
            <a:r>
              <a:rPr lang="ru-RU" dirty="0"/>
              <a:t>, </a:t>
            </a:r>
            <a:r>
              <a:rPr lang="ru-RU" u="sng" dirty="0"/>
              <a:t>другой</a:t>
            </a:r>
            <a:r>
              <a:rPr lang="ru-RU" dirty="0"/>
              <a:t> – </a:t>
            </a:r>
            <a:r>
              <a:rPr lang="ru-RU" u="sng" dirty="0"/>
              <a:t>остается для контроля у общественного инспектора по охране труда</a:t>
            </a:r>
            <a:r>
              <a:rPr lang="ru-RU" dirty="0"/>
              <a:t>, проводившего контроль, и подлежит рассмотрению контролируемым субъектом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За воспрепятствование осуществлению контроля </a:t>
            </a:r>
            <a:r>
              <a:rPr lang="ru-RU" u="sng" dirty="0"/>
              <a:t>уполномоченные должностные лица нанимателя несут ответственность в соответствии с законодательством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37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3" t="22907" r="25849" b="7090"/>
          <a:stretch/>
        </p:blipFill>
        <p:spPr>
          <a:xfrm>
            <a:off x="971600" y="544605"/>
            <a:ext cx="7272808" cy="60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НИКТО НЕ ИДЕТ НА РАБОТУ, ЧТОБЫ ПОГИБНУТЬ И ТРАВМИРОВАТЬСЯ!</a:t>
            </a:r>
            <a:endParaRPr lang="ru-RU" dirty="0"/>
          </a:p>
        </p:txBody>
      </p:sp>
      <p:pic>
        <p:nvPicPr>
          <p:cNvPr id="4" name="Содержимое 3" descr="ОАО Гродноторгм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43050"/>
            <a:ext cx="8053315" cy="4483113"/>
          </a:xfrm>
        </p:spPr>
      </p:pic>
    </p:spTree>
    <p:extLst>
      <p:ext uri="{BB962C8B-B14F-4D97-AF65-F5344CB8AC3E}">
        <p14:creationId xmlns:p14="http://schemas.microsoft.com/office/powerpoint/2010/main" val="433529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4087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первичная </a:t>
            </a:r>
            <a:r>
              <a:rPr lang="ru-RU" b="1" dirty="0"/>
              <a:t>профсоюзная организация</a:t>
            </a:r>
            <a:r>
              <a:rPr lang="ru-RU" dirty="0"/>
              <a:t>:</a:t>
            </a:r>
          </a:p>
          <a:p>
            <a:pPr algn="just"/>
            <a:r>
              <a:rPr lang="ru-RU" b="1" dirty="0" smtClean="0"/>
              <a:t>включает </a:t>
            </a:r>
            <a:r>
              <a:rPr lang="ru-RU" b="1" dirty="0"/>
              <a:t>в план работы </a:t>
            </a:r>
            <a:r>
              <a:rPr lang="ru-RU" u="sng" dirty="0"/>
              <a:t>вопросы по осуществлению общественного контроля за соблюдением требований законодательства об охране труда</a:t>
            </a:r>
            <a:r>
              <a:rPr lang="ru-RU" dirty="0"/>
              <a:t>, в том числе общественными инспекторами по охране труда, </a:t>
            </a:r>
            <a:r>
              <a:rPr lang="ru-RU" b="1" dirty="0"/>
              <a:t>создает условия для выполнения </a:t>
            </a:r>
            <a:r>
              <a:rPr lang="ru-RU" u="sng" dirty="0"/>
              <a:t>ими общественных обязанностей</a:t>
            </a:r>
            <a:r>
              <a:rPr lang="ru-RU" dirty="0"/>
              <a:t>, организует их работу, обучение и повышение квалификации, обеспечивает нормативными документами для осуществления </a:t>
            </a:r>
            <a:r>
              <a:rPr lang="ru-RU" dirty="0" smtClean="0"/>
              <a:t>контроля;</a:t>
            </a:r>
            <a:endParaRPr lang="ru-RU" dirty="0"/>
          </a:p>
          <a:p>
            <a:pPr algn="just"/>
            <a:r>
              <a:rPr lang="ru-RU" b="1" dirty="0"/>
              <a:t>обеспечивает участие в проводимом представителями нанимателя контроле </a:t>
            </a:r>
            <a:r>
              <a:rPr lang="ru-RU" u="sng" dirty="0"/>
              <a:t>за соблюдением работниками требований по охране труда</a:t>
            </a:r>
            <a:r>
              <a:rPr lang="ru-RU" dirty="0"/>
              <a:t>;</a:t>
            </a:r>
          </a:p>
          <a:p>
            <a:pPr algn="just"/>
            <a:r>
              <a:rPr lang="ru-RU" u="sng" dirty="0" smtClean="0"/>
              <a:t>обобщает </a:t>
            </a:r>
            <a:r>
              <a:rPr lang="ru-RU" u="sng" dirty="0"/>
              <a:t>положительный опыт работы </a:t>
            </a:r>
            <a:r>
              <a:rPr lang="ru-RU" dirty="0"/>
              <a:t>общественных инспекторов по охране труда и обеспечивает его распространение, </a:t>
            </a:r>
            <a:r>
              <a:rPr lang="ru-RU" b="1" dirty="0"/>
              <a:t>предусматривает меры морального и материального поощрения </a:t>
            </a:r>
            <a:r>
              <a:rPr lang="ru-RU" u="sng" dirty="0"/>
              <a:t>общественных инспекторов по охране труда</a:t>
            </a:r>
            <a:r>
              <a:rPr lang="ru-RU" dirty="0"/>
              <a:t> за активную и добросовестную работу;</a:t>
            </a:r>
          </a:p>
          <a:p>
            <a:pPr algn="just"/>
            <a:r>
              <a:rPr lang="ru-RU" b="1" dirty="0" smtClean="0"/>
              <a:t>ежеквартально </a:t>
            </a:r>
            <a:r>
              <a:rPr lang="ru-RU" b="1" dirty="0"/>
              <a:t>рассматривает </a:t>
            </a:r>
            <a:r>
              <a:rPr lang="ru-RU" u="sng" dirty="0"/>
              <a:t>эффективность работы общественных инспекторов по охране </a:t>
            </a:r>
            <a:r>
              <a:rPr lang="ru-RU" u="sng" dirty="0" smtClean="0"/>
              <a:t>труда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57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x-none" sz="2800" b="1" smtClean="0"/>
              <a:t>Приложение </a:t>
            </a:r>
            <a:r>
              <a:rPr lang="ru-RU" sz="2800" b="1" dirty="0" smtClean="0"/>
              <a:t>3</a:t>
            </a:r>
            <a:br>
              <a:rPr lang="ru-RU" sz="2800" b="1" dirty="0" smtClean="0"/>
            </a:br>
            <a:r>
              <a:rPr lang="ru-RU" sz="2800" dirty="0" smtClean="0"/>
              <a:t>к Положению об общественном </a:t>
            </a:r>
            <a:br>
              <a:rPr lang="ru-RU" sz="2800" dirty="0" smtClean="0"/>
            </a:br>
            <a:r>
              <a:rPr lang="ru-RU" sz="2800" dirty="0" smtClean="0"/>
              <a:t>инспекторе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marL="0" algn="ctr">
              <a:buNone/>
            </a:pPr>
            <a:r>
              <a:rPr lang="ru-RU" dirty="0" smtClean="0"/>
              <a:t>ТИПОВОЙ РЕГЛАМЕНТ</a:t>
            </a:r>
          </a:p>
          <a:p>
            <a:pPr marL="0" algn="ctr">
              <a:buNone/>
            </a:pPr>
            <a:r>
              <a:rPr lang="ru-RU" dirty="0" smtClean="0"/>
              <a:t>осуществления общественного контроля за соблюдением законодательства об охране труда общественными инспекторами по охране труда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…</a:t>
            </a:r>
          </a:p>
          <a:p>
            <a:pPr algn="just">
              <a:buNone/>
            </a:pPr>
            <a:r>
              <a:rPr lang="ru-RU" dirty="0" smtClean="0"/>
              <a:t>10. Контроль за соблюдением требований по охране труда является одним из видов контроля, который предусматривает участие работников в деятельности по улучшению условий и охраны труда, профилактике несчастных случаев и заболеваний на производстве. </a:t>
            </a:r>
          </a:p>
          <a:p>
            <a:pPr algn="just">
              <a:buNone/>
            </a:pPr>
            <a:r>
              <a:rPr lang="ru-RU" dirty="0" smtClean="0"/>
              <a:t>11. Контроль за соблюдением требований по охране труда </a:t>
            </a:r>
            <a:r>
              <a:rPr lang="ru-RU" b="1" dirty="0" smtClean="0"/>
              <a:t>в зависимости от деятельности и структуры организации может проводиться</a:t>
            </a:r>
            <a:r>
              <a:rPr lang="ru-RU" dirty="0" smtClean="0"/>
              <a:t>:</a:t>
            </a:r>
          </a:p>
          <a:p>
            <a:pPr algn="just"/>
            <a:r>
              <a:rPr lang="ru-RU" b="1" dirty="0" smtClean="0"/>
              <a:t>ежедневно</a:t>
            </a:r>
            <a:r>
              <a:rPr lang="ru-RU" dirty="0" smtClean="0"/>
              <a:t> – на рабочих местах работников;</a:t>
            </a:r>
          </a:p>
          <a:p>
            <a:pPr algn="just"/>
            <a:r>
              <a:rPr lang="ru-RU" b="1" dirty="0" smtClean="0"/>
              <a:t>ежемесячно </a:t>
            </a:r>
            <a:r>
              <a:rPr lang="ru-RU" dirty="0" smtClean="0"/>
              <a:t>– в каждом структурном подразделении;</a:t>
            </a:r>
          </a:p>
          <a:p>
            <a:pPr algn="just"/>
            <a:r>
              <a:rPr lang="ru-RU" b="1" dirty="0" smtClean="0"/>
              <a:t>ежеквартально </a:t>
            </a:r>
            <a:r>
              <a:rPr lang="ru-RU" dirty="0" smtClean="0"/>
              <a:t>– в организации в целом;</a:t>
            </a:r>
          </a:p>
          <a:p>
            <a:pPr algn="just"/>
            <a:r>
              <a:rPr lang="ru-RU" b="1" dirty="0" smtClean="0"/>
              <a:t>по мере необходимости </a:t>
            </a:r>
            <a:r>
              <a:rPr lang="ru-RU" dirty="0" smtClean="0"/>
              <a:t>– в каждом структурном подразделении организации работниками службы охраны труда (специалистом по охране труда или уполномоченным должностным лицом нанимателя, на которого возложены обязанности специалиста по охране труда).</a:t>
            </a:r>
          </a:p>
          <a:p>
            <a:pPr algn="just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x-none" sz="2800" b="1" smtClean="0"/>
              <a:t>Приложение </a:t>
            </a:r>
            <a:r>
              <a:rPr lang="ru-RU" sz="2800" b="1" dirty="0" smtClean="0"/>
              <a:t>4</a:t>
            </a:r>
            <a:br>
              <a:rPr lang="ru-RU" sz="2800" b="1" dirty="0" smtClean="0"/>
            </a:br>
            <a:r>
              <a:rPr lang="ru-RU" sz="2800" dirty="0" smtClean="0"/>
              <a:t>к Положению об общественном </a:t>
            </a:r>
            <a:br>
              <a:rPr lang="ru-RU" sz="2800" dirty="0" smtClean="0"/>
            </a:br>
            <a:r>
              <a:rPr lang="ru-RU" sz="2800" dirty="0" smtClean="0"/>
              <a:t>инспекторе по охране труда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marL="0" algn="ctr">
              <a:buNone/>
            </a:pPr>
            <a:r>
              <a:rPr lang="ru-RU" dirty="0" smtClean="0"/>
              <a:t>ТИПОВЫЕ МЕТОДИЧЕСКИЕ РЕКОМЕНДАЦИИ</a:t>
            </a:r>
          </a:p>
          <a:p>
            <a:pPr marL="0" algn="ctr">
              <a:buNone/>
            </a:pPr>
            <a:r>
              <a:rPr lang="ru-RU" dirty="0" smtClean="0"/>
              <a:t>по осуществлению общественного контроля за соблюдением законодательства об охране труда общественными инспекторами по охране труда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2500" u="sng" dirty="0" smtClean="0"/>
              <a:t>Приложение 3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к Типовым методическим рекомендациям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 </a:t>
            </a:r>
            <a:br>
              <a:rPr lang="ru-RU" sz="2500" dirty="0" smtClean="0"/>
            </a:br>
            <a:r>
              <a:rPr lang="ru-RU" sz="2800" dirty="0" smtClean="0"/>
              <a:t>ПАМЯТКА ОБЩЕСТВЕННОМУ ИНСПЕКТОРУ ПО ОХРАНЕ ТРУДА ПРИ УЧАСТИИ В КОНТРОЛЕ ЗА СОБЛЮДЕНИЕМ РАБОТНИКАМИ ТРЕБОВАНИЙ ПО ОХРАНЕ ТРУДА В ОРГАНИЗАЦИИ И СТРУКТУРНЫХ ПОДРАЗДЕЛЕНИЯХ</a:t>
            </a: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2500" u="sng" dirty="0" smtClean="0"/>
              <a:t>Приложение 5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к Типовым методическим рекомендациям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 </a:t>
            </a:r>
            <a:br>
              <a:rPr lang="ru-RU" sz="2500" dirty="0" smtClean="0"/>
            </a:br>
            <a:r>
              <a:rPr lang="ru-RU" sz="2800" dirty="0" smtClean="0"/>
              <a:t>ПАМЯТКА ОБЩЕСТВЕННОМУ ИНСПЕКТОРУ ПО ОХРАНЕ ТРУДА ПРИ ПРОВЕДЕНИИ ОБЩЕСТВЕННОГО КОНТРОЛЯ В ОРГАНИЗАЦИИ (МОНИТОРИНГА)</a:t>
            </a:r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sz="3000" dirty="0" smtClean="0"/>
              <a:t>Общественный контроль при осмотре рабочих мест, территорий, проездов, проходов</a:t>
            </a:r>
          </a:p>
          <a:p>
            <a:pPr>
              <a:spcBef>
                <a:spcPts val="1200"/>
              </a:spcBef>
            </a:pPr>
            <a:r>
              <a:rPr lang="ru-RU" sz="3000" dirty="0" smtClean="0"/>
              <a:t>Общественный контроль за безопасной эксплуатацией машин, механизмов и другого производственного оборудования</a:t>
            </a:r>
          </a:p>
          <a:p>
            <a:pPr>
              <a:spcBef>
                <a:spcPts val="1200"/>
              </a:spcBef>
            </a:pPr>
            <a:r>
              <a:rPr lang="ru-RU" sz="3000" dirty="0" smtClean="0"/>
              <a:t>Общественный контроль за обеспечением работников средствами индивидуальной защиты</a:t>
            </a:r>
          </a:p>
          <a:p>
            <a:pPr>
              <a:spcBef>
                <a:spcPts val="1200"/>
              </a:spcBef>
            </a:pPr>
            <a:r>
              <a:rPr lang="ru-RU" sz="3000" dirty="0" smtClean="0"/>
              <a:t>Общественный контроль за обеспечением работников смывающими и обезвреживающими средствами</a:t>
            </a:r>
          </a:p>
          <a:p>
            <a:pPr>
              <a:spcBef>
                <a:spcPts val="1200"/>
              </a:spcBef>
            </a:pPr>
            <a:r>
              <a:rPr lang="ru-RU" sz="3000" dirty="0" smtClean="0"/>
              <a:t>Общественный контроль за проведением обучения, стажировки, инструктажа и проверки знаний по вопросам охраны труда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600" dirty="0" smtClean="0"/>
              <a:t>Постановление Президиума Совета Федерации профсоюзов Беларуси</a:t>
            </a:r>
            <a:br>
              <a:rPr lang="ru-RU" sz="4600" dirty="0" smtClean="0"/>
            </a:br>
            <a:r>
              <a:rPr lang="ru-RU" sz="4600" dirty="0" smtClean="0"/>
              <a:t>20.04. 2016 № </a:t>
            </a:r>
            <a:r>
              <a:rPr lang="ru-RU" sz="4600" smtClean="0"/>
              <a:t>133 </a:t>
            </a:r>
            <a:br>
              <a:rPr lang="ru-RU" sz="4600" smtClean="0"/>
            </a:br>
            <a:r>
              <a:rPr lang="ru-RU" sz="4600" smtClean="0"/>
              <a:t>(</a:t>
            </a:r>
            <a:r>
              <a:rPr lang="ru-RU" sz="4600" dirty="0" smtClean="0"/>
              <a:t>в ред. от 29.11.2023 № 308)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100" b="1" dirty="0" smtClean="0"/>
              <a:t>ПОЛОЖЕНИЕ</a:t>
            </a:r>
          </a:p>
          <a:p>
            <a:pPr algn="ctr">
              <a:buNone/>
            </a:pPr>
            <a:r>
              <a:rPr lang="ru-RU" sz="4100" b="1" dirty="0" smtClean="0"/>
              <a:t>об общереспубликанском смотре-конкурсе на лучшее проведение профсоюзными организациями общественного контроля за соблюдением законодательства об охране труда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5407"/>
                </a:solidFill>
              </a:rPr>
              <a:t>ОХРАНА ТРУДА – ТВОЯ ЗАЩИТА!</a:t>
            </a:r>
            <a:endParaRPr lang="ru-RU" b="1" dirty="0">
              <a:solidFill>
                <a:srgbClr val="FF5407"/>
              </a:solidFill>
            </a:endParaRPr>
          </a:p>
        </p:txBody>
      </p:sp>
      <p:pic>
        <p:nvPicPr>
          <p:cNvPr id="4" name="Содержимое 3" descr="IMG_2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solidFill>
                  <a:srgbClr val="FF0000"/>
                </a:solidFill>
              </a:rPr>
              <a:t>ЗНАЧИТЕЛЬНОЕ КОЛИЧЕСТВО НЕСЧАСТНЫХ СЛУЧАЕВ МОЖНО БЫЛО НЕ ДОПУСТИТЬ!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15370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ЭТОГО ЧАСТО НЕ ТРЕБУЮТСЯ БОЛЬШИЕ ФИНАНСОВЫЕ ЗАТРАТЫ;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НЕОБХОДИМО ПРОСТО ВЫПОЛНЯТЬ ТРЕБОВАНИЯ ЗАКОНОДАТЕЛЬСТВА И ИНСТРУКЦИЙ ПО ОХРАНЕ ТРУДА, </a:t>
            </a:r>
            <a:r>
              <a:rPr lang="ru-RU" b="1" cap="all" dirty="0" smtClean="0">
                <a:solidFill>
                  <a:schemeClr val="tx2">
                    <a:lumMod val="50000"/>
                  </a:schemeClr>
                </a:solidFill>
              </a:rPr>
              <a:t>должностные обязанности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СОБЛЮДАТЬ ТРУДОВУЮ И ПРОИЗВОДСТВЕННУЮ ДИСЦИПЛИНУ!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ОДНАКО НЕСЧАСТНЫЕ СЛУЧАИ НА ПРОИЗВОДСТВЕ ПОКА ПРОИСХОДЯТ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Среди основных причин </a:t>
            </a:r>
            <a:r>
              <a:rPr lang="ru-RU" dirty="0" smtClean="0"/>
              <a:t>:</a:t>
            </a:r>
          </a:p>
          <a:p>
            <a:r>
              <a:rPr lang="ru-RU" b="1" dirty="0"/>
              <a:t>несоблюдение</a:t>
            </a:r>
            <a:r>
              <a:rPr lang="ru-RU" dirty="0"/>
              <a:t> </a:t>
            </a:r>
            <a:r>
              <a:rPr lang="ru-RU" b="1" dirty="0"/>
              <a:t>работниками элементарных требований</a:t>
            </a:r>
            <a:r>
              <a:rPr lang="ru-RU" dirty="0"/>
              <a:t> безопасности, дисциплины и инструкций по охране труда;</a:t>
            </a:r>
          </a:p>
          <a:p>
            <a:r>
              <a:rPr lang="ru-RU" b="1" dirty="0" smtClean="0"/>
              <a:t>неудовлетворительная организация работ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невыполнение </a:t>
            </a:r>
            <a:r>
              <a:rPr lang="ru-RU" dirty="0" smtClean="0"/>
              <a:t>должностными лицами </a:t>
            </a:r>
            <a:r>
              <a:rPr lang="ru-RU" b="1" dirty="0" smtClean="0"/>
              <a:t>требований</a:t>
            </a:r>
            <a:r>
              <a:rPr lang="ru-RU" dirty="0" smtClean="0"/>
              <a:t> законодательства и своих </a:t>
            </a:r>
            <a:r>
              <a:rPr lang="ru-RU" b="1" dirty="0" smtClean="0"/>
              <a:t>обязанностей</a:t>
            </a:r>
            <a:r>
              <a:rPr lang="ru-RU" dirty="0" smtClean="0"/>
              <a:t> по охране труда;</a:t>
            </a:r>
          </a:p>
          <a:p>
            <a:r>
              <a:rPr lang="ru-RU" b="1" dirty="0" smtClean="0"/>
              <a:t>беспечность</a:t>
            </a:r>
            <a:r>
              <a:rPr lang="ru-RU" dirty="0" smtClean="0"/>
              <a:t> самих пострадавших или их коллег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6755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571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5407"/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272234"/>
          </a:xfrm>
        </p:spPr>
        <p:txBody>
          <a:bodyPr>
            <a:normAutofit/>
          </a:bodyPr>
          <a:lstStyle/>
          <a:p>
            <a:r>
              <a:rPr lang="ru-RU" sz="3700" dirty="0" smtClean="0"/>
              <a:t>В Республике Беларусь </a:t>
            </a:r>
            <a:br>
              <a:rPr lang="ru-RU" sz="3700" dirty="0" smtClean="0"/>
            </a:br>
            <a:r>
              <a:rPr lang="ru-RU" sz="3700" dirty="0" smtClean="0"/>
              <a:t>в результате несчастных </a:t>
            </a:r>
            <a:r>
              <a:rPr lang="ru-RU" sz="3700" dirty="0"/>
              <a:t>случаев на производстве в </a:t>
            </a:r>
            <a:r>
              <a:rPr lang="ru-RU" sz="3700" dirty="0" smtClean="0"/>
              <a:t>2023 году </a:t>
            </a:r>
            <a:br>
              <a:rPr lang="ru-RU" sz="3700" dirty="0" smtClean="0"/>
            </a:br>
            <a:r>
              <a:rPr lang="ru-RU" sz="3700" b="1" dirty="0" smtClean="0"/>
              <a:t>погибли 117 человек </a:t>
            </a:r>
            <a:br>
              <a:rPr lang="ru-RU" sz="3700" b="1" dirty="0" smtClean="0"/>
            </a:br>
            <a:r>
              <a:rPr lang="ru-RU" sz="3700" dirty="0" smtClean="0"/>
              <a:t>и</a:t>
            </a:r>
            <a:r>
              <a:rPr lang="ru-RU" sz="3700" b="1" dirty="0" smtClean="0"/>
              <a:t> 607 - получили тяжелые травмы</a:t>
            </a:r>
            <a:r>
              <a:rPr lang="ru-RU" sz="3700" dirty="0" smtClean="0"/>
              <a:t> </a:t>
            </a:r>
            <a:br>
              <a:rPr lang="ru-RU" sz="3700" dirty="0" smtClean="0"/>
            </a:b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/>
              <a:t>(в </a:t>
            </a:r>
            <a:r>
              <a:rPr lang="ru-RU" sz="3700" dirty="0" smtClean="0"/>
              <a:t>2022 </a:t>
            </a:r>
            <a:r>
              <a:rPr lang="ru-RU" sz="3700" dirty="0"/>
              <a:t>г., соответственно: 132 и </a:t>
            </a:r>
            <a:r>
              <a:rPr lang="ru-RU" sz="3700" dirty="0" smtClean="0"/>
              <a:t>598,</a:t>
            </a:r>
            <a:br>
              <a:rPr lang="ru-RU" sz="3700" dirty="0" smtClean="0"/>
            </a:br>
            <a:r>
              <a:rPr lang="ru-RU" sz="3700" dirty="0" smtClean="0"/>
              <a:t> </a:t>
            </a:r>
            <a:r>
              <a:rPr lang="ru-RU" sz="3700" dirty="0"/>
              <a:t>в </a:t>
            </a:r>
            <a:r>
              <a:rPr lang="ru-RU" sz="3700" dirty="0" smtClean="0"/>
              <a:t>2021 г., соответственно: 132 и 656).</a:t>
            </a:r>
            <a:r>
              <a:rPr lang="ru-RU" sz="3900" dirty="0" smtClean="0"/>
              <a:t> </a:t>
            </a:r>
            <a:br>
              <a:rPr lang="ru-RU" sz="39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8131254"/>
      </p:ext>
    </p:extLst>
  </p:cSld>
  <p:clrMapOvr>
    <a:masterClrMapping/>
  </p:clrMapOvr>
  <p:transition advClick="0" advTm="1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Некоторые типичные обстоятельства несчастных случаев со </a:t>
            </a:r>
            <a:r>
              <a:rPr lang="ru-RU" sz="2800" b="1" u="sng" dirty="0" smtClean="0"/>
              <a:t>смертельным</a:t>
            </a:r>
            <a:r>
              <a:rPr lang="ru-RU" sz="2800" b="1" dirty="0" smtClean="0"/>
              <a:t> и </a:t>
            </a:r>
            <a:r>
              <a:rPr lang="ru-RU" sz="2800" b="1" u="sng" dirty="0" smtClean="0"/>
              <a:t>тяжелым</a:t>
            </a:r>
            <a:r>
              <a:rPr lang="ru-RU" sz="2800" b="1" dirty="0" smtClean="0"/>
              <a:t> исходом в организациях Гродненской области</a:t>
            </a:r>
            <a:br>
              <a:rPr lang="ru-RU" sz="2800" b="1" dirty="0" smtClean="0"/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94034"/>
              </p:ext>
            </p:extLst>
          </p:nvPr>
        </p:nvGraphicFramePr>
        <p:xfrm>
          <a:off x="319350" y="1357298"/>
          <a:ext cx="8501122" cy="5207382"/>
        </p:xfrm>
        <a:graphic>
          <a:graphicData uri="http://schemas.openxmlformats.org/drawingml/2006/table">
            <a:tbl>
              <a:tblPr/>
              <a:tblGrid>
                <a:gridCol w="7814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Основные обстоятельства</a:t>
                      </a: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несчастных случаев на производстве </a:t>
                      </a:r>
                      <a:r>
                        <a:rPr lang="ru-RU" sz="2100" u="sng" dirty="0">
                          <a:latin typeface="Times New Roman"/>
                          <a:ea typeface="Times New Roman"/>
                          <a:cs typeface="Times New Roman"/>
                        </a:rPr>
                        <a:t>в Гродненской области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Падение с высоты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 (выше 1,3 м)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ДТП, наезд 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на работников при движении</a:t>
                      </a: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 автотранспорта задним ходом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Острое отравление окисью углерода 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(в котельной)</a:t>
                      </a: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 и сероводородом 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(в колодце)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Соприкосновение с движущимися частями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 производственного оборудования 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Непредсказуемое поведение животных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Times New Roman"/>
                          <a:ea typeface="Times New Roman"/>
                          <a:cs typeface="Times New Roman"/>
                        </a:rPr>
                        <a:t>Падение предметов </a:t>
                      </a:r>
                      <a:r>
                        <a:rPr lang="ru-RU" sz="2100">
                          <a:latin typeface="Times New Roman"/>
                          <a:ea typeface="Times New Roman"/>
                          <a:cs typeface="Times New Roman"/>
                        </a:rPr>
                        <a:t>(дерева, швеллера, опалубки, блока и т.д.)</a:t>
                      </a:r>
                      <a:endParaRPr lang="ru-RU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Times New Roman"/>
                          <a:ea typeface="Times New Roman"/>
                          <a:cs typeface="Times New Roman"/>
                        </a:rPr>
                        <a:t>Падение с небольшой высоты</a:t>
                      </a:r>
                      <a:r>
                        <a:rPr lang="ru-RU" sz="2100">
                          <a:latin typeface="Times New Roman"/>
                          <a:ea typeface="Times New Roman"/>
                          <a:cs typeface="Times New Roman"/>
                        </a:rPr>
                        <a:t> (до 1,3 м) и </a:t>
                      </a:r>
                      <a:r>
                        <a:rPr lang="ru-RU" sz="2100" b="1">
                          <a:latin typeface="Times New Roman"/>
                          <a:ea typeface="Times New Roman"/>
                          <a:cs typeface="Times New Roman"/>
                        </a:rPr>
                        <a:t>при передвижении</a:t>
                      </a:r>
                      <a:endParaRPr lang="ru-RU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Times New Roman"/>
                          <a:cs typeface="Times New Roman"/>
                        </a:rPr>
                        <a:t>Попадание в глаза инородных тел 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3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Сведения о количестве погибших в несчастных случаях на производстве за 2015-2023 годы</a:t>
            </a:r>
            <a:br>
              <a:rPr lang="ru-RU" sz="2800" b="1" dirty="0" smtClean="0"/>
            </a:br>
            <a:r>
              <a:rPr lang="ru-RU" sz="2800" b="1" dirty="0" smtClean="0"/>
              <a:t>Гродненская область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68371"/>
              </p:ext>
            </p:extLst>
          </p:nvPr>
        </p:nvGraphicFramePr>
        <p:xfrm>
          <a:off x="179512" y="1785926"/>
          <a:ext cx="87129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88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Сведения о количестве тяжело травмированных в несчастных случаях на производстве за 2015-2023 годы</a:t>
            </a:r>
            <a:br>
              <a:rPr lang="ru-RU" sz="2500" b="1" dirty="0" smtClean="0"/>
            </a:br>
            <a:r>
              <a:rPr lang="ru-RU" sz="2500" b="1" dirty="0" smtClean="0"/>
              <a:t>Гродненская область</a:t>
            </a:r>
            <a:endParaRPr lang="ru-RU" sz="25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82304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927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1927</Words>
  <Application>Microsoft Office PowerPoint</Application>
  <PresentationFormat>Экран (4:3)</PresentationFormat>
  <Paragraphs>166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Самое ценное для каждого из нас – это жизнь и здоровье!</vt:lpstr>
      <vt:lpstr>НЕТ ТАКОЙ РАБОТЫ, КОТОРУЮ НЕЛЬЗЯ ВЫПОЛНИТЬ БЕЗОПАСНО!</vt:lpstr>
      <vt:lpstr>НО ПОКА НЕ ВСЕ ЭТО ПОНИМАЮТ!</vt:lpstr>
      <vt:lpstr>НИКТО НЕ ИДЕТ НА РАБОТУ, ЧТОБЫ ПОГИБНУТЬ И ТРАВМИРОВАТЬСЯ!</vt:lpstr>
      <vt:lpstr>ОДНАКО НЕСЧАСТНЫЕ СЛУЧАИ НА ПРОИЗВОДСТВЕ ПОКА ПРОИСХОДЯТ</vt:lpstr>
      <vt:lpstr>В Республике Беларусь  в результате несчастных случаев на производстве в 2023 году  погибли 117 человек  и 607 - получили тяжелые травмы   (в 2022 г., соответственно: 132 и 598,  в 2021 г., соответственно: 132 и 656).  </vt:lpstr>
      <vt:lpstr>Некоторые типичные обстоятельства несчастных случаев со смертельным и тяжелым исходом в организациях Гродненской области </vt:lpstr>
      <vt:lpstr>Сведения о количестве погибших в несчастных случаях на производстве за 2015-2023 годы Гродненская область</vt:lpstr>
      <vt:lpstr>Сведения о количестве тяжело травмированных в несчастных случаях на производстве за 2015-2023 годы Гродненская область</vt:lpstr>
      <vt:lpstr>Сведения о профессиональной заболеваемости  в Гродненской области за 2015-2023 годы</vt:lpstr>
      <vt:lpstr>Сведения о количестве работников, которым МРЭК установлен процент утраты трудоспособности в 2018-2022 гг. Гродненская область</vt:lpstr>
      <vt:lpstr>Профсоюзными организациями области осуществляется контроль за выполнением норм Соглашения между Гродненским областным исполнительным комитетом, Гродненским областным союзом нанимателей и Гродненским областным объединением профсоюзов на 2021-2024 годы, тарифных и иных Соглашений, коллективных договоров в части своевременного назначения и выплаты нанимателями единовременной материальной помощи пострадавшим в результате несчастных случаев, профессиональных заболеваний и семьям погибших на производстве работников.  </vt:lpstr>
      <vt:lpstr>Сведения о количестве семей погибших на производстве и работников, утративших трудоспособность в результате несчастных случаев и профессиональных заболеваний,  получивших единовременную материальную помощь в соответствии с нормами коллективных договоров и соглашений в Гродненской области  2018-2022 годы</vt:lpstr>
      <vt:lpstr>Сведения о выплатах организациями Гродненской области единовременной материальной помощи семьям погибших работников и потерпевшим, утратившим трудоспособность в результате несчастных случаев на производстве и профзаболеваний за 2018-2022 годы</vt:lpstr>
      <vt:lpstr>В целях оказания содействия нанимателям по вопросам охраны труда, защиты трудовых и социально-экономических прав граждан профсоюзы осуществляют общественный контроль в соответствии с: Указом Президента Республики Беларусь  от 6 мая 2010 г. № 240 «Об осуществлении общественного контроля профессиональными союзами»,  Законом Республики Беларусь «О профессиональных союзах» от 22 апреля 1992 г. №1605-XІІ (с изменениями и дополнениями),  иными актами законодательства.</vt:lpstr>
      <vt:lpstr>Общественный контроль за соблюдением законодательства об охране труда осуществляют уполномоченные представители профсоюзов: - технические и правовые инспекторы труда;  - руководители профсоюзных организаций всех уровней и их заместители (обладают правами общественного инспектора по охране труда на протяжении всего срока пребывания в должности, независимо от того, являются ли они штатными профсоюзными работниками); - профсоюзные инспекторы по охране труда районных (городских) объединений профсоюзов; - общественные инспекторы по охране труда первичных профсоюзных организаций.</vt:lpstr>
      <vt:lpstr>ОБЩЕСТВЕННЫЙ КОНТРОЛЬ,  ОСУЩЕСТВЛЯЕМЫЙ ПРОФСОЮЗАМИ</vt:lpstr>
      <vt:lpstr>закон РЕСПУБЛИКИ БЕЛАРУСЬ 23 июня 2008 г. № 356-З (в ред. от 12.07.2013 № 61-З, от 18.12.2019 № 274-З, от 17.07.2023 № 300-З) Об охране труда</vt:lpstr>
      <vt:lpstr>Презентация PowerPoint</vt:lpstr>
      <vt:lpstr>ПОСТАНОВЛЕНИЕ  МИНИСТЕРСТВА ТРУДА И СОЦИАЛЬНОЙ ЗАЩИТЫ РЕСПУБЛИКИ БЕЛАРУСЬ 15 мая 2020 г. N 51  ОБ УТВЕРЖДЕНИИ ИНСТРУКЦИИ О ПОРЯДКЕ ОСУЩЕСТВЛЕНИЯ КОНТРОЛЯ ЗА СОБЛЮДЕНИЕМ РАБОТНИКАМИ ТРЕБОВАНИЙ ПО ОХРАНЕ ТРУДА В ОРГАНИЗАЦИИ И СТРУКТУРНЫХ ПОДРАЗДЕЛЕНИЯХ </vt:lpstr>
      <vt:lpstr>Презентация PowerPoint</vt:lpstr>
      <vt:lpstr>Презентация PowerPoint</vt:lpstr>
      <vt:lpstr>Презентация PowerPoint</vt:lpstr>
      <vt:lpstr>Постановление Президиума Совета Федерации профсоюзов Беларуси  от 25.08.2010 № 180 (с изм. и доп.)</vt:lpstr>
      <vt:lpstr>Презентация PowerPoint</vt:lpstr>
      <vt:lpstr>Положение об общественном инспекторе по охране труда (в ред. от 31.05.2023 № 132)  </vt:lpstr>
      <vt:lpstr>Презентация PowerPoint</vt:lpstr>
      <vt:lpstr>Приложение 1 к Положению об общественном  инспекторе по охране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2 к Положению об общественном  инспекторе по охране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3 к Положению об общественном  инспекторе по охране труда</vt:lpstr>
      <vt:lpstr>Презентация PowerPoint</vt:lpstr>
      <vt:lpstr>Приложение 4 к Положению об общественном  инспекторе по охране труда</vt:lpstr>
      <vt:lpstr>Приложение 3 к Типовым методическим рекомендациям    ПАМЯТКА ОБЩЕСТВЕННОМУ ИНСПЕКТОРУ ПО ОХРАНЕ ТРУДА ПРИ УЧАСТИИ В КОНТРОЛЕ ЗА СОБЛЮДЕНИЕМ РАБОТНИКАМИ ТРЕБОВАНИЙ ПО ОХРАНЕ ТРУДА В ОРГАНИЗАЦИИ И СТРУКТУРНЫХ ПОДРАЗДЕЛЕНИЯХ</vt:lpstr>
      <vt:lpstr>Приложение 5 к Типовым методическим рекомендациям    ПАМЯТКА ОБЩЕСТВЕННОМУ ИНСПЕКТОРУ ПО ОХРАНЕ ТРУДА ПРИ ПРОВЕДЕНИИ ОБЩЕСТВЕННОГО КОНТРОЛЯ В ОРГАНИЗАЦИИ (МОНИТОРИНГА)</vt:lpstr>
      <vt:lpstr>Презентация PowerPoint</vt:lpstr>
      <vt:lpstr>Постановление Президиума Совета Федерации профсоюзов Беларуси 20.04. 2016 № 133  (в ред. от 29.11.2023 № 308) </vt:lpstr>
      <vt:lpstr>ОХРАНА ТРУДА – ТВОЯ ЗАЩИТА!</vt:lpstr>
      <vt:lpstr>ЗНАЧИТЕЛЬНОЕ КОЛИЧЕСТВО НЕСЧАСТНЫХ СЛУЧАЕВ МОЖНО БЫЛО НЕ ДОПУСТИТЬ!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Республики Беларусь</dc:title>
  <dc:creator>Admin</dc:creator>
  <cp:lastModifiedBy>admin</cp:lastModifiedBy>
  <cp:revision>452</cp:revision>
  <dcterms:created xsi:type="dcterms:W3CDTF">2018-09-26T08:16:53Z</dcterms:created>
  <dcterms:modified xsi:type="dcterms:W3CDTF">2024-02-29T13:02:36Z</dcterms:modified>
</cp:coreProperties>
</file>